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handoutMasterIdLst>
    <p:handoutMasterId r:id="rId67"/>
  </p:handoutMasterIdLst>
  <p:sldIdLst>
    <p:sldId id="336" r:id="rId2"/>
    <p:sldId id="304" r:id="rId3"/>
    <p:sldId id="327" r:id="rId4"/>
    <p:sldId id="328" r:id="rId5"/>
    <p:sldId id="314" r:id="rId6"/>
    <p:sldId id="367" r:id="rId7"/>
    <p:sldId id="308" r:id="rId8"/>
    <p:sldId id="295" r:id="rId9"/>
    <p:sldId id="329" r:id="rId10"/>
    <p:sldId id="330" r:id="rId11"/>
    <p:sldId id="331" r:id="rId12"/>
    <p:sldId id="332" r:id="rId13"/>
    <p:sldId id="297" r:id="rId14"/>
    <p:sldId id="298" r:id="rId15"/>
    <p:sldId id="303" r:id="rId16"/>
    <p:sldId id="299" r:id="rId17"/>
    <p:sldId id="300" r:id="rId18"/>
    <p:sldId id="268" r:id="rId19"/>
    <p:sldId id="269" r:id="rId20"/>
    <p:sldId id="270" r:id="rId21"/>
    <p:sldId id="271" r:id="rId22"/>
    <p:sldId id="274" r:id="rId23"/>
    <p:sldId id="272" r:id="rId24"/>
    <p:sldId id="273" r:id="rId25"/>
    <p:sldId id="275" r:id="rId26"/>
    <p:sldId id="315" r:id="rId27"/>
    <p:sldId id="316" r:id="rId28"/>
    <p:sldId id="317" r:id="rId29"/>
    <p:sldId id="318" r:id="rId30"/>
    <p:sldId id="319" r:id="rId31"/>
    <p:sldId id="320" r:id="rId32"/>
    <p:sldId id="334" r:id="rId33"/>
    <p:sldId id="335" r:id="rId34"/>
    <p:sldId id="321" r:id="rId35"/>
    <p:sldId id="322" r:id="rId36"/>
    <p:sldId id="323" r:id="rId37"/>
    <p:sldId id="324" r:id="rId38"/>
    <p:sldId id="325" r:id="rId39"/>
    <p:sldId id="326" r:id="rId40"/>
    <p:sldId id="333" r:id="rId41"/>
    <p:sldId id="264" r:id="rId42"/>
    <p:sldId id="366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4" r:id="rId64"/>
    <p:sldId id="365" r:id="rId65"/>
    <p:sldId id="369" r:id="rId66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6DCBD01-2320-4082-B501-59C9F3AF8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7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173C-103F-430A-838B-2B07F2A59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25CA-14F8-4BB4-BA52-ED067314F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4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BD65-C332-4E77-80A0-3F102DAB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05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72333-5C3F-4AE8-A54A-7DD1F8861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5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6C361-2383-4E8B-9827-35831D8F7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53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1223F-22C0-42E0-86F1-1C943209C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DF7D7-1DFC-4C8E-A1C9-723343999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2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B0BD-D7F2-43FF-9B03-BFBC4A843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8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545A-07B5-4B85-BEB9-112A7B51A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4152-1A38-4972-BA37-3FD73F750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1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11C6-786C-4D62-8294-97788635E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4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27D2-90EA-40EE-9E05-1DC3D7090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0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A09C-F785-4400-B210-258172F98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4B46-2BA9-49D7-8DA4-3F41CA19F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0941-4044-49F0-972E-4803B3263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5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D0D2E-95E6-4845-8897-71A2BDDB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ANALOG-TO-DIGITAL AND DIGITAL-TO-ANALOG CONVERTERS</a:t>
            </a:r>
            <a:endParaRPr lang="en-IN" sz="4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381000"/>
            <a:ext cx="8229600" cy="6096000"/>
          </a:xfrm>
          <a:blipFill rotWithShape="1">
            <a:blip r:embed="rId2"/>
            <a:stretch>
              <a:fillRect l="-1481" t="-1200" r="-1704" b="-440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85800"/>
            <a:ext cx="83867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856038"/>
            <a:ext cx="8351837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600200"/>
            <a:ext cx="818038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2060"/>
                </a:solidFill>
              </a:rPr>
              <a:t>Speed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US" altLang="ko-KR" sz="3000" smtClean="0">
                <a:ea typeface="Gulim" pitchFamily="34" charset="-127"/>
              </a:rPr>
              <a:t>Rate of conversion of a single digital input to its analog equivalent.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ko-KR" sz="3000" smtClean="0">
                <a:ea typeface="Gulim" pitchFamily="34" charset="-127"/>
              </a:rPr>
              <a:t>Conversion rate depends on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n-US" altLang="ko-KR" smtClean="0">
                <a:ea typeface="Gulim" pitchFamily="34" charset="-127"/>
              </a:rPr>
              <a:t>clock speed of input signal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en-US" altLang="ko-KR" smtClean="0">
                <a:ea typeface="Gulim" pitchFamily="34" charset="-127"/>
              </a:rPr>
              <a:t>settling time of converter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ko-KR" sz="3000" smtClean="0">
                <a:ea typeface="Gulim" pitchFamily="34" charset="-127"/>
              </a:rPr>
              <a:t>When the input changes rapidly, the DAC conversion speed must be high.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2060"/>
                </a:solidFill>
              </a:rPr>
              <a:t>Linearity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n-US" altLang="ko-KR" sz="3000" smtClean="0">
                <a:ea typeface="Gulim" pitchFamily="34" charset="-127"/>
              </a:rPr>
              <a:t>The difference between the desired analog output and the actual output over the full range of expected values</a:t>
            </a:r>
            <a:r>
              <a:rPr lang="en-US" altLang="ko-KR" sz="3000" smtClean="0"/>
              <a:t>.</a:t>
            </a:r>
            <a:endParaRPr lang="en-US" sz="3000" smtClean="0"/>
          </a:p>
        </p:txBody>
      </p:sp>
      <p:pic>
        <p:nvPicPr>
          <p:cNvPr id="19460" name="Picture 1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3187700"/>
            <a:ext cx="5603875" cy="30607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886200"/>
            <a:ext cx="3765550" cy="2057400"/>
          </a:xfrm>
        </p:spPr>
      </p:pic>
      <p:pic>
        <p:nvPicPr>
          <p:cNvPr id="20483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733800"/>
            <a:ext cx="4470400" cy="2443163"/>
          </a:xfrm>
        </p:spPr>
      </p:pic>
      <p:sp>
        <p:nvSpPr>
          <p:cNvPr id="20484" name="Rectangle 16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524000"/>
            <a:ext cx="8001000" cy="1524000"/>
          </a:xfrm>
        </p:spPr>
        <p:txBody>
          <a:bodyPr/>
          <a:lstStyle/>
          <a:p>
            <a:pPr algn="just" eaLnBrk="1" hangingPunct="1"/>
            <a:r>
              <a:rPr lang="en-US" altLang="ko-KR" sz="3000" smtClean="0">
                <a:ea typeface="Gulim" pitchFamily="34" charset="-127"/>
              </a:rPr>
              <a:t>Ideally, a DAC should produce a linear relationship between the digital input and analog output.</a:t>
            </a:r>
          </a:p>
          <a:p>
            <a:pPr eaLnBrk="1" hangingPunct="1"/>
            <a:endParaRPr lang="en-US" sz="2600" smtClean="0">
              <a:ea typeface="Gulim" pitchFamily="34" charset="-127"/>
            </a:endParaRP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1295400" y="3260725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Linearity (Ideal)</a:t>
            </a:r>
          </a:p>
        </p:txBody>
      </p:sp>
      <p:sp>
        <p:nvSpPr>
          <p:cNvPr id="20486" name="Text Box 14"/>
          <p:cNvSpPr txBox="1">
            <a:spLocks noChangeArrowheads="1"/>
          </p:cNvSpPr>
          <p:nvPr/>
        </p:nvSpPr>
        <p:spPr bwMode="auto">
          <a:xfrm>
            <a:off x="5791200" y="3260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Non-Linearity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2060"/>
                </a:solidFill>
              </a:rPr>
              <a:t>Settling Time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524000"/>
            <a:ext cx="8001000" cy="3200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000" smtClean="0"/>
              <a:t>Time required for the output signal to settle within ± ½ LSB of its final value after a given change in input scale.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000" smtClean="0"/>
              <a:t>Limited by slew rate of output amplifier.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ko-KR" sz="3000" smtClean="0">
                <a:ea typeface="Gulim" pitchFamily="34" charset="-127"/>
              </a:rPr>
              <a:t>Ideally, an instantaneous change in analog voltage would occur when a new binary word enters into DAC.</a:t>
            </a:r>
            <a:endParaRPr lang="en-US" sz="3000" smtClean="0"/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1713" y="4267200"/>
            <a:ext cx="4992687" cy="21320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2060"/>
                </a:solidFill>
              </a:rPr>
              <a:t>Reference Voltages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000" smtClean="0"/>
              <a:t>Used to determine how each digital input will be assigned to each voltage division</a:t>
            </a:r>
          </a:p>
          <a:p>
            <a:pPr algn="just" eaLnBrk="1" hangingPunct="1"/>
            <a:r>
              <a:rPr lang="en-US" sz="3000" smtClean="0"/>
              <a:t>Types:</a:t>
            </a:r>
          </a:p>
          <a:p>
            <a:pPr lvl="1" algn="just" eaLnBrk="1" hangingPunct="1"/>
            <a:r>
              <a:rPr lang="en-US" smtClean="0"/>
              <a:t>Non-multiplier DAC: V</a:t>
            </a:r>
            <a:r>
              <a:rPr lang="en-US" baseline="-25000" smtClean="0"/>
              <a:t>ref</a:t>
            </a:r>
            <a:r>
              <a:rPr lang="en-US" smtClean="0"/>
              <a:t> is fixed</a:t>
            </a:r>
          </a:p>
          <a:p>
            <a:pPr lvl="1" algn="just" eaLnBrk="1" hangingPunct="1"/>
            <a:r>
              <a:rPr lang="en-US" smtClean="0"/>
              <a:t>Multiplier DAC: V</a:t>
            </a:r>
            <a:r>
              <a:rPr lang="en-US" baseline="-25000" smtClean="0"/>
              <a:t>ref</a:t>
            </a:r>
            <a:r>
              <a:rPr lang="en-US" smtClean="0"/>
              <a:t> provided by external 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2060"/>
                </a:solidFill>
              </a:rPr>
              <a:t>Types of Errors Associated with DACs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Gain</a:t>
            </a:r>
          </a:p>
          <a:p>
            <a:pPr eaLnBrk="1" hangingPunct="1"/>
            <a:r>
              <a:rPr lang="en-US" sz="3000" smtClean="0"/>
              <a:t>Offset</a:t>
            </a:r>
          </a:p>
          <a:p>
            <a:pPr eaLnBrk="1" hangingPunct="1"/>
            <a:r>
              <a:rPr lang="en-US" sz="3000" smtClean="0"/>
              <a:t>Full Scale</a:t>
            </a:r>
          </a:p>
          <a:p>
            <a:pPr eaLnBrk="1" hangingPunct="1"/>
            <a:r>
              <a:rPr lang="en-US" sz="3000" smtClean="0"/>
              <a:t>Resolution</a:t>
            </a:r>
          </a:p>
          <a:p>
            <a:pPr eaLnBrk="1" hangingPunct="1"/>
            <a:r>
              <a:rPr lang="en-US" sz="3000" smtClean="0"/>
              <a:t>Non-Linearity</a:t>
            </a:r>
          </a:p>
          <a:p>
            <a:pPr eaLnBrk="1" hangingPunct="1"/>
            <a:r>
              <a:rPr lang="en-US" sz="3000" smtClean="0"/>
              <a:t>Non-Monotonic</a:t>
            </a:r>
          </a:p>
          <a:p>
            <a:pPr eaLnBrk="1" hangingPunct="1"/>
            <a:r>
              <a:rPr lang="en-US" sz="3000" smtClean="0"/>
              <a:t>Settling Time and Overshoot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2060"/>
                </a:solidFill>
              </a:rPr>
              <a:t>Gain Error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891462" cy="4267200"/>
          </a:xfrm>
        </p:spPr>
        <p:txBody>
          <a:bodyPr/>
          <a:lstStyle/>
          <a:p>
            <a:pPr algn="just" eaLnBrk="1" hangingPunct="1"/>
            <a:r>
              <a:rPr lang="en-US" sz="3000" smtClean="0"/>
              <a:t>Occurs when the slope of the actual output deviates from the ideal output.</a:t>
            </a:r>
          </a:p>
        </p:txBody>
      </p:sp>
      <p:graphicFrame>
        <p:nvGraphicFramePr>
          <p:cNvPr id="24580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3048000"/>
          <a:ext cx="4681538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Chart" r:id="rId3" imgW="5229225" imgH="2962275" progId="Excel.Chart.8">
                  <p:embed/>
                </p:oleObj>
              </mc:Choice>
              <mc:Fallback>
                <p:oleObj name="Chart" r:id="rId3" imgW="5229225" imgH="2962275" progId="Excel.Char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48000"/>
                        <a:ext cx="4681538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486400" y="51816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000" dirty="0" smtClean="0"/>
              <a:t>An analog quantity is on that can take on any value over a continuous range of values. It represents an exact value.</a:t>
            </a:r>
          </a:p>
          <a:p>
            <a:pPr algn="just" eaLnBrk="1" hangingPunct="1"/>
            <a:r>
              <a:rPr lang="en-US" sz="3000" dirty="0" smtClean="0"/>
              <a:t>Most physical variables are analog in nature.</a:t>
            </a:r>
          </a:p>
          <a:p>
            <a:pPr algn="just" eaLnBrk="1" hangingPunct="1"/>
            <a:r>
              <a:rPr lang="en-US" sz="3000" dirty="0" smtClean="0"/>
              <a:t>Example: Temperature, pressure, light and sound intensity, position, rotation, speed, etc.</a:t>
            </a:r>
          </a:p>
          <a:p>
            <a:pPr algn="just" eaLnBrk="1" hangingPunct="1"/>
            <a:r>
              <a:rPr lang="en-US" sz="3000" dirty="0" smtClean="0"/>
              <a:t>A digital quantity takes on only discrete values. The value is expressed in digital code such as a binary or BCD number.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2060"/>
                </a:solidFill>
              </a:rPr>
              <a:t>Offset Error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43862" cy="4267200"/>
          </a:xfrm>
        </p:spPr>
        <p:txBody>
          <a:bodyPr/>
          <a:lstStyle/>
          <a:p>
            <a:pPr algn="just" eaLnBrk="1" hangingPunct="1"/>
            <a:r>
              <a:rPr lang="en-US" sz="3000" smtClean="0"/>
              <a:t>Occurs when there is a constant offset between the actual output and the ideal output.</a:t>
            </a:r>
          </a:p>
        </p:txBody>
      </p:sp>
      <p:graphicFrame>
        <p:nvGraphicFramePr>
          <p:cNvPr id="2560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3124200"/>
          <a:ext cx="467995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Chart" r:id="rId3" imgW="5229225" imgH="2962275" progId="Excel.Chart.8">
                  <p:embed/>
                </p:oleObj>
              </mc:Choice>
              <mc:Fallback>
                <p:oleObj name="Chart" r:id="rId3" imgW="5229225" imgH="2962275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24200"/>
                        <a:ext cx="467995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2060"/>
                </a:solidFill>
              </a:rPr>
              <a:t>Full Scale Error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43862" cy="4267200"/>
          </a:xfrm>
        </p:spPr>
        <p:txBody>
          <a:bodyPr/>
          <a:lstStyle/>
          <a:p>
            <a:pPr algn="just" eaLnBrk="1" hangingPunct="1"/>
            <a:r>
              <a:rPr lang="en-US" sz="3000" smtClean="0"/>
              <a:t>Occurs when the actual signal has both gain and offset errors.</a:t>
            </a:r>
          </a:p>
        </p:txBody>
      </p:sp>
      <p:graphicFrame>
        <p:nvGraphicFramePr>
          <p:cNvPr id="2662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886200" y="2928938"/>
          <a:ext cx="4681538" cy="309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Chart" r:id="rId3" imgW="4486275" imgH="2962275" progId="Excel.Chart.8">
                  <p:embed/>
                </p:oleObj>
              </mc:Choice>
              <mc:Fallback>
                <p:oleObj name="Chart" r:id="rId3" imgW="4486275" imgH="2962275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28938"/>
                        <a:ext cx="4681538" cy="309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2060"/>
                </a:solidFill>
              </a:rPr>
              <a:t>Resolution Error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081462" cy="4267200"/>
          </a:xfrm>
        </p:spPr>
        <p:txBody>
          <a:bodyPr/>
          <a:lstStyle/>
          <a:p>
            <a:pPr algn="just" eaLnBrk="1" hangingPunct="1"/>
            <a:r>
              <a:rPr lang="en-US" sz="3000" smtClean="0"/>
              <a:t>Poor representation of ideal output due to poor resolution.</a:t>
            </a:r>
          </a:p>
          <a:p>
            <a:pPr algn="just" eaLnBrk="1" hangingPunct="1"/>
            <a:r>
              <a:rPr lang="en-US" sz="3000" smtClean="0"/>
              <a:t>Size of voltage divisions affect the resolution.</a:t>
            </a:r>
          </a:p>
        </p:txBody>
      </p:sp>
      <p:grpSp>
        <p:nvGrpSpPr>
          <p:cNvPr id="27652" name="Group 13"/>
          <p:cNvGrpSpPr>
            <a:grpSpLocks/>
          </p:cNvGrpSpPr>
          <p:nvPr/>
        </p:nvGrpSpPr>
        <p:grpSpPr bwMode="auto">
          <a:xfrm>
            <a:off x="5334000" y="1752600"/>
            <a:ext cx="2209800" cy="2057400"/>
            <a:chOff x="3360" y="1104"/>
            <a:chExt cx="1392" cy="1296"/>
          </a:xfrm>
        </p:grpSpPr>
        <p:sp>
          <p:nvSpPr>
            <p:cNvPr id="27697" name="Line 9"/>
            <p:cNvSpPr>
              <a:spLocks noChangeShapeType="1"/>
            </p:cNvSpPr>
            <p:nvPr/>
          </p:nvSpPr>
          <p:spPr bwMode="auto">
            <a:xfrm>
              <a:off x="3360" y="1104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98" name="Line 10"/>
            <p:cNvSpPr>
              <a:spLocks noChangeShapeType="1"/>
            </p:cNvSpPr>
            <p:nvPr/>
          </p:nvSpPr>
          <p:spPr bwMode="auto">
            <a:xfrm>
              <a:off x="3360" y="2400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99" name="Freeform 12"/>
            <p:cNvSpPr>
              <a:spLocks/>
            </p:cNvSpPr>
            <p:nvPr/>
          </p:nvSpPr>
          <p:spPr bwMode="auto">
            <a:xfrm>
              <a:off x="3360" y="1104"/>
              <a:ext cx="1344" cy="1296"/>
            </a:xfrm>
            <a:custGeom>
              <a:avLst/>
              <a:gdLst>
                <a:gd name="T0" fmla="*/ 0 w 1344"/>
                <a:gd name="T1" fmla="*/ 1296 h 1296"/>
                <a:gd name="T2" fmla="*/ 672 w 1344"/>
                <a:gd name="T3" fmla="*/ 0 h 1296"/>
                <a:gd name="T4" fmla="*/ 1344 w 1344"/>
                <a:gd name="T5" fmla="*/ 1296 h 1296"/>
                <a:gd name="T6" fmla="*/ 0 60000 65536"/>
                <a:gd name="T7" fmla="*/ 0 60000 65536"/>
                <a:gd name="T8" fmla="*/ 0 60000 65536"/>
                <a:gd name="T9" fmla="*/ 0 w 1344"/>
                <a:gd name="T10" fmla="*/ 0 h 1296"/>
                <a:gd name="T11" fmla="*/ 1344 w 1344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1296">
                  <a:moveTo>
                    <a:pt x="0" y="1296"/>
                  </a:moveTo>
                  <a:cubicBezTo>
                    <a:pt x="224" y="648"/>
                    <a:pt x="448" y="0"/>
                    <a:pt x="672" y="0"/>
                  </a:cubicBezTo>
                  <a:cubicBezTo>
                    <a:pt x="896" y="0"/>
                    <a:pt x="1240" y="1080"/>
                    <a:pt x="1344" y="12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653" name="Group 21"/>
          <p:cNvGrpSpPr>
            <a:grpSpLocks/>
          </p:cNvGrpSpPr>
          <p:nvPr/>
        </p:nvGrpSpPr>
        <p:grpSpPr bwMode="auto">
          <a:xfrm>
            <a:off x="5334000" y="3886200"/>
            <a:ext cx="2209800" cy="2057400"/>
            <a:chOff x="3360" y="1104"/>
            <a:chExt cx="1392" cy="1296"/>
          </a:xfrm>
        </p:grpSpPr>
        <p:sp>
          <p:nvSpPr>
            <p:cNvPr id="27694" name="Line 22"/>
            <p:cNvSpPr>
              <a:spLocks noChangeShapeType="1"/>
            </p:cNvSpPr>
            <p:nvPr/>
          </p:nvSpPr>
          <p:spPr bwMode="auto">
            <a:xfrm>
              <a:off x="3360" y="1104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95" name="Line 23"/>
            <p:cNvSpPr>
              <a:spLocks noChangeShapeType="1"/>
            </p:cNvSpPr>
            <p:nvPr/>
          </p:nvSpPr>
          <p:spPr bwMode="auto">
            <a:xfrm>
              <a:off x="3360" y="2400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96" name="Freeform 24"/>
            <p:cNvSpPr>
              <a:spLocks/>
            </p:cNvSpPr>
            <p:nvPr/>
          </p:nvSpPr>
          <p:spPr bwMode="auto">
            <a:xfrm>
              <a:off x="3360" y="1104"/>
              <a:ext cx="1344" cy="1296"/>
            </a:xfrm>
            <a:custGeom>
              <a:avLst/>
              <a:gdLst>
                <a:gd name="T0" fmla="*/ 0 w 1344"/>
                <a:gd name="T1" fmla="*/ 1296 h 1296"/>
                <a:gd name="T2" fmla="*/ 672 w 1344"/>
                <a:gd name="T3" fmla="*/ 0 h 1296"/>
                <a:gd name="T4" fmla="*/ 1344 w 1344"/>
                <a:gd name="T5" fmla="*/ 1296 h 1296"/>
                <a:gd name="T6" fmla="*/ 0 60000 65536"/>
                <a:gd name="T7" fmla="*/ 0 60000 65536"/>
                <a:gd name="T8" fmla="*/ 0 60000 65536"/>
                <a:gd name="T9" fmla="*/ 0 w 1344"/>
                <a:gd name="T10" fmla="*/ 0 h 1296"/>
                <a:gd name="T11" fmla="*/ 1344 w 1344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1296">
                  <a:moveTo>
                    <a:pt x="0" y="1296"/>
                  </a:moveTo>
                  <a:cubicBezTo>
                    <a:pt x="224" y="648"/>
                    <a:pt x="448" y="0"/>
                    <a:pt x="672" y="0"/>
                  </a:cubicBezTo>
                  <a:cubicBezTo>
                    <a:pt x="896" y="0"/>
                    <a:pt x="1240" y="1080"/>
                    <a:pt x="1344" y="12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654" name="Line 26"/>
          <p:cNvSpPr>
            <a:spLocks noChangeShapeType="1"/>
          </p:cNvSpPr>
          <p:nvPr/>
        </p:nvSpPr>
        <p:spPr bwMode="auto">
          <a:xfrm>
            <a:off x="5334000" y="38100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55" name="Line 27"/>
          <p:cNvSpPr>
            <a:spLocks noChangeShapeType="1"/>
          </p:cNvSpPr>
          <p:nvPr/>
        </p:nvSpPr>
        <p:spPr bwMode="auto">
          <a:xfrm flipV="1">
            <a:off x="5943600" y="2209800"/>
            <a:ext cx="0" cy="1600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56" name="Line 28"/>
          <p:cNvSpPr>
            <a:spLocks noChangeShapeType="1"/>
          </p:cNvSpPr>
          <p:nvPr/>
        </p:nvSpPr>
        <p:spPr bwMode="auto">
          <a:xfrm>
            <a:off x="5943600" y="2209800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57" name="Line 29"/>
          <p:cNvSpPr>
            <a:spLocks noChangeShapeType="1"/>
          </p:cNvSpPr>
          <p:nvPr/>
        </p:nvSpPr>
        <p:spPr bwMode="auto">
          <a:xfrm>
            <a:off x="6781800" y="2209800"/>
            <a:ext cx="0" cy="1600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58" name="Line 30"/>
          <p:cNvSpPr>
            <a:spLocks noChangeShapeType="1"/>
          </p:cNvSpPr>
          <p:nvPr/>
        </p:nvSpPr>
        <p:spPr bwMode="auto">
          <a:xfrm>
            <a:off x="6781800" y="38100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7659" name="Group 38"/>
          <p:cNvGrpSpPr>
            <a:grpSpLocks/>
          </p:cNvGrpSpPr>
          <p:nvPr/>
        </p:nvGrpSpPr>
        <p:grpSpPr bwMode="auto">
          <a:xfrm>
            <a:off x="5334000" y="5486400"/>
            <a:ext cx="304800" cy="457200"/>
            <a:chOff x="3360" y="3456"/>
            <a:chExt cx="192" cy="288"/>
          </a:xfrm>
        </p:grpSpPr>
        <p:sp>
          <p:nvSpPr>
            <p:cNvPr id="27691" name="Line 35"/>
            <p:cNvSpPr>
              <a:spLocks noChangeShapeType="1"/>
            </p:cNvSpPr>
            <p:nvPr/>
          </p:nvSpPr>
          <p:spPr bwMode="auto">
            <a:xfrm>
              <a:off x="3360" y="3744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92" name="Line 36"/>
            <p:cNvSpPr>
              <a:spLocks noChangeShapeType="1"/>
            </p:cNvSpPr>
            <p:nvPr/>
          </p:nvSpPr>
          <p:spPr bwMode="auto">
            <a:xfrm flipV="1">
              <a:off x="3456" y="3456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93" name="Line 37"/>
            <p:cNvSpPr>
              <a:spLocks noChangeShapeType="1"/>
            </p:cNvSpPr>
            <p:nvPr/>
          </p:nvSpPr>
          <p:spPr bwMode="auto">
            <a:xfrm>
              <a:off x="3456" y="3456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660" name="Group 39"/>
          <p:cNvGrpSpPr>
            <a:grpSpLocks/>
          </p:cNvGrpSpPr>
          <p:nvPr/>
        </p:nvGrpSpPr>
        <p:grpSpPr bwMode="auto">
          <a:xfrm>
            <a:off x="5486400" y="5029200"/>
            <a:ext cx="304800" cy="457200"/>
            <a:chOff x="3360" y="3456"/>
            <a:chExt cx="192" cy="288"/>
          </a:xfrm>
        </p:grpSpPr>
        <p:sp>
          <p:nvSpPr>
            <p:cNvPr id="27688" name="Line 40"/>
            <p:cNvSpPr>
              <a:spLocks noChangeShapeType="1"/>
            </p:cNvSpPr>
            <p:nvPr/>
          </p:nvSpPr>
          <p:spPr bwMode="auto">
            <a:xfrm>
              <a:off x="3360" y="3744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89" name="Line 41"/>
            <p:cNvSpPr>
              <a:spLocks noChangeShapeType="1"/>
            </p:cNvSpPr>
            <p:nvPr/>
          </p:nvSpPr>
          <p:spPr bwMode="auto">
            <a:xfrm flipV="1">
              <a:off x="3456" y="3456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90" name="Line 42"/>
            <p:cNvSpPr>
              <a:spLocks noChangeShapeType="1"/>
            </p:cNvSpPr>
            <p:nvPr/>
          </p:nvSpPr>
          <p:spPr bwMode="auto">
            <a:xfrm>
              <a:off x="3456" y="3456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661" name="Group 43"/>
          <p:cNvGrpSpPr>
            <a:grpSpLocks/>
          </p:cNvGrpSpPr>
          <p:nvPr/>
        </p:nvGrpSpPr>
        <p:grpSpPr bwMode="auto">
          <a:xfrm>
            <a:off x="5715000" y="4572000"/>
            <a:ext cx="304800" cy="457200"/>
            <a:chOff x="3360" y="3456"/>
            <a:chExt cx="192" cy="288"/>
          </a:xfrm>
        </p:grpSpPr>
        <p:sp>
          <p:nvSpPr>
            <p:cNvPr id="27685" name="Line 44"/>
            <p:cNvSpPr>
              <a:spLocks noChangeShapeType="1"/>
            </p:cNvSpPr>
            <p:nvPr/>
          </p:nvSpPr>
          <p:spPr bwMode="auto">
            <a:xfrm>
              <a:off x="3360" y="3744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86" name="Line 45"/>
            <p:cNvSpPr>
              <a:spLocks noChangeShapeType="1"/>
            </p:cNvSpPr>
            <p:nvPr/>
          </p:nvSpPr>
          <p:spPr bwMode="auto">
            <a:xfrm flipV="1">
              <a:off x="3456" y="3456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87" name="Line 46"/>
            <p:cNvSpPr>
              <a:spLocks noChangeShapeType="1"/>
            </p:cNvSpPr>
            <p:nvPr/>
          </p:nvSpPr>
          <p:spPr bwMode="auto">
            <a:xfrm>
              <a:off x="3456" y="3456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662" name="Group 47"/>
          <p:cNvGrpSpPr>
            <a:grpSpLocks/>
          </p:cNvGrpSpPr>
          <p:nvPr/>
        </p:nvGrpSpPr>
        <p:grpSpPr bwMode="auto">
          <a:xfrm>
            <a:off x="5943600" y="4114800"/>
            <a:ext cx="304800" cy="457200"/>
            <a:chOff x="3360" y="3456"/>
            <a:chExt cx="192" cy="288"/>
          </a:xfrm>
        </p:grpSpPr>
        <p:sp>
          <p:nvSpPr>
            <p:cNvPr id="27682" name="Line 48"/>
            <p:cNvSpPr>
              <a:spLocks noChangeShapeType="1"/>
            </p:cNvSpPr>
            <p:nvPr/>
          </p:nvSpPr>
          <p:spPr bwMode="auto">
            <a:xfrm>
              <a:off x="3360" y="3744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83" name="Line 49"/>
            <p:cNvSpPr>
              <a:spLocks noChangeShapeType="1"/>
            </p:cNvSpPr>
            <p:nvPr/>
          </p:nvSpPr>
          <p:spPr bwMode="auto">
            <a:xfrm flipV="1">
              <a:off x="3456" y="3456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84" name="Line 50"/>
            <p:cNvSpPr>
              <a:spLocks noChangeShapeType="1"/>
            </p:cNvSpPr>
            <p:nvPr/>
          </p:nvSpPr>
          <p:spPr bwMode="auto">
            <a:xfrm>
              <a:off x="3456" y="3456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663" name="Line 55"/>
          <p:cNvSpPr>
            <a:spLocks noChangeShapeType="1"/>
          </p:cNvSpPr>
          <p:nvPr/>
        </p:nvSpPr>
        <p:spPr bwMode="auto">
          <a:xfrm>
            <a:off x="6096000" y="4114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4" name="Line 56"/>
          <p:cNvSpPr>
            <a:spLocks noChangeShapeType="1"/>
          </p:cNvSpPr>
          <p:nvPr/>
        </p:nvSpPr>
        <p:spPr bwMode="auto">
          <a:xfrm>
            <a:off x="6629400" y="41148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5" name="Line 57"/>
          <p:cNvSpPr>
            <a:spLocks noChangeShapeType="1"/>
          </p:cNvSpPr>
          <p:nvPr/>
        </p:nvSpPr>
        <p:spPr bwMode="auto">
          <a:xfrm>
            <a:off x="6629400" y="4572000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6" name="Line 58"/>
          <p:cNvSpPr>
            <a:spLocks noChangeShapeType="1"/>
          </p:cNvSpPr>
          <p:nvPr/>
        </p:nvSpPr>
        <p:spPr bwMode="auto">
          <a:xfrm>
            <a:off x="6934200" y="45720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7" name="Line 59"/>
          <p:cNvSpPr>
            <a:spLocks noChangeShapeType="1"/>
          </p:cNvSpPr>
          <p:nvPr/>
        </p:nvSpPr>
        <p:spPr bwMode="auto">
          <a:xfrm>
            <a:off x="6934200" y="5029200"/>
            <a:ext cx="15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8" name="Line 60"/>
          <p:cNvSpPr>
            <a:spLocks noChangeShapeType="1"/>
          </p:cNvSpPr>
          <p:nvPr/>
        </p:nvSpPr>
        <p:spPr bwMode="auto">
          <a:xfrm>
            <a:off x="7086600" y="50292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9" name="Line 61"/>
          <p:cNvSpPr>
            <a:spLocks noChangeShapeType="1"/>
          </p:cNvSpPr>
          <p:nvPr/>
        </p:nvSpPr>
        <p:spPr bwMode="auto">
          <a:xfrm>
            <a:off x="7086600" y="5486400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0" name="Line 62"/>
          <p:cNvSpPr>
            <a:spLocks noChangeShapeType="1"/>
          </p:cNvSpPr>
          <p:nvPr/>
        </p:nvSpPr>
        <p:spPr bwMode="auto">
          <a:xfrm>
            <a:off x="7315200" y="54864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1" name="Line 63"/>
          <p:cNvSpPr>
            <a:spLocks noChangeShapeType="1"/>
          </p:cNvSpPr>
          <p:nvPr/>
        </p:nvSpPr>
        <p:spPr bwMode="auto">
          <a:xfrm>
            <a:off x="7315200" y="5943600"/>
            <a:ext cx="15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2" name="Line 64"/>
          <p:cNvSpPr>
            <a:spLocks noChangeShapeType="1"/>
          </p:cNvSpPr>
          <p:nvPr/>
        </p:nvSpPr>
        <p:spPr bwMode="auto">
          <a:xfrm flipV="1">
            <a:off x="5562600" y="2209800"/>
            <a:ext cx="762000" cy="1600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3" name="Line 65"/>
          <p:cNvSpPr>
            <a:spLocks noChangeShapeType="1"/>
          </p:cNvSpPr>
          <p:nvPr/>
        </p:nvSpPr>
        <p:spPr bwMode="auto">
          <a:xfrm>
            <a:off x="6324600" y="2209800"/>
            <a:ext cx="762000" cy="1600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4" name="Line 72"/>
          <p:cNvSpPr>
            <a:spLocks noChangeShapeType="1"/>
          </p:cNvSpPr>
          <p:nvPr/>
        </p:nvSpPr>
        <p:spPr bwMode="auto">
          <a:xfrm flipV="1">
            <a:off x="5410200" y="5486400"/>
            <a:ext cx="1524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5" name="Line 73"/>
          <p:cNvSpPr>
            <a:spLocks noChangeShapeType="1"/>
          </p:cNvSpPr>
          <p:nvPr/>
        </p:nvSpPr>
        <p:spPr bwMode="auto">
          <a:xfrm flipV="1">
            <a:off x="5562600" y="5029200"/>
            <a:ext cx="1524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6" name="Line 74"/>
          <p:cNvSpPr>
            <a:spLocks noChangeShapeType="1"/>
          </p:cNvSpPr>
          <p:nvPr/>
        </p:nvSpPr>
        <p:spPr bwMode="auto">
          <a:xfrm flipV="1">
            <a:off x="5715000" y="4572000"/>
            <a:ext cx="2286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7" name="Line 75"/>
          <p:cNvSpPr>
            <a:spLocks noChangeShapeType="1"/>
          </p:cNvSpPr>
          <p:nvPr/>
        </p:nvSpPr>
        <p:spPr bwMode="auto">
          <a:xfrm flipV="1">
            <a:off x="5943600" y="4114800"/>
            <a:ext cx="3810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8" name="Line 76"/>
          <p:cNvSpPr>
            <a:spLocks noChangeShapeType="1"/>
          </p:cNvSpPr>
          <p:nvPr/>
        </p:nvSpPr>
        <p:spPr bwMode="auto">
          <a:xfrm>
            <a:off x="6324600" y="4114800"/>
            <a:ext cx="4572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9" name="Line 77"/>
          <p:cNvSpPr>
            <a:spLocks noChangeShapeType="1"/>
          </p:cNvSpPr>
          <p:nvPr/>
        </p:nvSpPr>
        <p:spPr bwMode="auto">
          <a:xfrm>
            <a:off x="6781800" y="4572000"/>
            <a:ext cx="2286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80" name="Line 80"/>
          <p:cNvSpPr>
            <a:spLocks noChangeShapeType="1"/>
          </p:cNvSpPr>
          <p:nvPr/>
        </p:nvSpPr>
        <p:spPr bwMode="auto">
          <a:xfrm>
            <a:off x="7010400" y="5029200"/>
            <a:ext cx="1524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81" name="Line 81"/>
          <p:cNvSpPr>
            <a:spLocks noChangeShapeType="1"/>
          </p:cNvSpPr>
          <p:nvPr/>
        </p:nvSpPr>
        <p:spPr bwMode="auto">
          <a:xfrm>
            <a:off x="7162800" y="5486400"/>
            <a:ext cx="2286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2060"/>
                </a:solidFill>
              </a:rPr>
              <a:t>Non-Linearity Error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smtClean="0"/>
              <a:t>Occurs when analog output of signal is non-linear.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/>
              <a:t>Two Types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smtClean="0"/>
              <a:t>Differential – analog step-sizes changes with increasing digital input (measure of largest deviation; between successive bits).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smtClean="0"/>
              <a:t>Integral – amount of deviation from a straight line after offset and gain errors removed; on concurrent bits.</a:t>
            </a:r>
          </a:p>
        </p:txBody>
      </p:sp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5324475" y="2209800"/>
            <a:ext cx="3514725" cy="3302000"/>
            <a:chOff x="1200" y="2160"/>
            <a:chExt cx="2016" cy="1728"/>
          </a:xfrm>
        </p:grpSpPr>
        <p:sp>
          <p:nvSpPr>
            <p:cNvPr id="28677" name="Line 6"/>
            <p:cNvSpPr>
              <a:spLocks noChangeShapeType="1"/>
            </p:cNvSpPr>
            <p:nvPr/>
          </p:nvSpPr>
          <p:spPr bwMode="auto">
            <a:xfrm flipV="1">
              <a:off x="1200" y="2352"/>
              <a:ext cx="1824" cy="1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78" name="Line 7"/>
            <p:cNvSpPr>
              <a:spLocks noChangeShapeType="1"/>
            </p:cNvSpPr>
            <p:nvPr/>
          </p:nvSpPr>
          <p:spPr bwMode="auto">
            <a:xfrm flipV="1">
              <a:off x="1392" y="3648"/>
              <a:ext cx="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79" name="Line 8"/>
            <p:cNvSpPr>
              <a:spLocks noChangeShapeType="1"/>
            </p:cNvSpPr>
            <p:nvPr/>
          </p:nvSpPr>
          <p:spPr bwMode="auto">
            <a:xfrm flipV="1">
              <a:off x="2112" y="2832"/>
              <a:ext cx="0" cy="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80" name="Line 9"/>
            <p:cNvSpPr>
              <a:spLocks noChangeShapeType="1"/>
            </p:cNvSpPr>
            <p:nvPr/>
          </p:nvSpPr>
          <p:spPr bwMode="auto">
            <a:xfrm flipV="1">
              <a:off x="2448" y="2688"/>
              <a:ext cx="0" cy="11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81" name="Line 10"/>
            <p:cNvSpPr>
              <a:spLocks noChangeShapeType="1"/>
            </p:cNvSpPr>
            <p:nvPr/>
          </p:nvSpPr>
          <p:spPr bwMode="auto">
            <a:xfrm flipV="1">
              <a:off x="1728" y="3360"/>
              <a:ext cx="0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82" name="Line 11"/>
            <p:cNvSpPr>
              <a:spLocks noChangeShapeType="1"/>
            </p:cNvSpPr>
            <p:nvPr/>
          </p:nvSpPr>
          <p:spPr bwMode="auto">
            <a:xfrm>
              <a:off x="2832" y="2448"/>
              <a:ext cx="0" cy="13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83" name="Freeform 12"/>
            <p:cNvSpPr>
              <a:spLocks/>
            </p:cNvSpPr>
            <p:nvPr/>
          </p:nvSpPr>
          <p:spPr bwMode="auto">
            <a:xfrm>
              <a:off x="1248" y="2448"/>
              <a:ext cx="1776" cy="1344"/>
            </a:xfrm>
            <a:custGeom>
              <a:avLst/>
              <a:gdLst>
                <a:gd name="T0" fmla="*/ 0 w 1776"/>
                <a:gd name="T1" fmla="*/ 1344 h 1344"/>
                <a:gd name="T2" fmla="*/ 0 w 1776"/>
                <a:gd name="T3" fmla="*/ 1200 h 1344"/>
                <a:gd name="T4" fmla="*/ 288 w 1776"/>
                <a:gd name="T5" fmla="*/ 1200 h 1344"/>
                <a:gd name="T6" fmla="*/ 288 w 1776"/>
                <a:gd name="T7" fmla="*/ 912 h 1344"/>
                <a:gd name="T8" fmla="*/ 672 w 1776"/>
                <a:gd name="T9" fmla="*/ 912 h 1344"/>
                <a:gd name="T10" fmla="*/ 672 w 1776"/>
                <a:gd name="T11" fmla="*/ 384 h 1344"/>
                <a:gd name="T12" fmla="*/ 1056 w 1776"/>
                <a:gd name="T13" fmla="*/ 384 h 1344"/>
                <a:gd name="T14" fmla="*/ 1056 w 1776"/>
                <a:gd name="T15" fmla="*/ 240 h 1344"/>
                <a:gd name="T16" fmla="*/ 1392 w 1776"/>
                <a:gd name="T17" fmla="*/ 240 h 1344"/>
                <a:gd name="T18" fmla="*/ 1392 w 1776"/>
                <a:gd name="T19" fmla="*/ 0 h 1344"/>
                <a:gd name="T20" fmla="*/ 1776 w 1776"/>
                <a:gd name="T21" fmla="*/ 0 h 13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6"/>
                <a:gd name="T34" fmla="*/ 0 h 1344"/>
                <a:gd name="T35" fmla="*/ 1776 w 1776"/>
                <a:gd name="T36" fmla="*/ 1344 h 13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6" h="1344">
                  <a:moveTo>
                    <a:pt x="0" y="1344"/>
                  </a:moveTo>
                  <a:lnTo>
                    <a:pt x="0" y="1200"/>
                  </a:lnTo>
                  <a:lnTo>
                    <a:pt x="288" y="1200"/>
                  </a:lnTo>
                  <a:lnTo>
                    <a:pt x="288" y="912"/>
                  </a:lnTo>
                  <a:lnTo>
                    <a:pt x="672" y="912"/>
                  </a:lnTo>
                  <a:lnTo>
                    <a:pt x="672" y="384"/>
                  </a:lnTo>
                  <a:lnTo>
                    <a:pt x="1056" y="384"/>
                  </a:lnTo>
                  <a:lnTo>
                    <a:pt x="1056" y="240"/>
                  </a:lnTo>
                  <a:lnTo>
                    <a:pt x="1392" y="240"/>
                  </a:lnTo>
                  <a:lnTo>
                    <a:pt x="1392" y="0"/>
                  </a:lnTo>
                  <a:lnTo>
                    <a:pt x="1776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84" name="Line 13"/>
            <p:cNvSpPr>
              <a:spLocks noChangeShapeType="1"/>
            </p:cNvSpPr>
            <p:nvPr/>
          </p:nvSpPr>
          <p:spPr bwMode="auto">
            <a:xfrm flipV="1">
              <a:off x="1405" y="3645"/>
              <a:ext cx="0" cy="1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85" name="Line 14"/>
            <p:cNvSpPr>
              <a:spLocks noChangeShapeType="1"/>
            </p:cNvSpPr>
            <p:nvPr/>
          </p:nvSpPr>
          <p:spPr bwMode="auto">
            <a:xfrm flipV="1">
              <a:off x="1749" y="3359"/>
              <a:ext cx="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86" name="Line 15"/>
            <p:cNvSpPr>
              <a:spLocks noChangeShapeType="1"/>
            </p:cNvSpPr>
            <p:nvPr/>
          </p:nvSpPr>
          <p:spPr bwMode="auto">
            <a:xfrm flipV="1">
              <a:off x="2127" y="3072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87" name="Line 16"/>
            <p:cNvSpPr>
              <a:spLocks noChangeShapeType="1"/>
            </p:cNvSpPr>
            <p:nvPr/>
          </p:nvSpPr>
          <p:spPr bwMode="auto">
            <a:xfrm flipV="1">
              <a:off x="2460" y="2792"/>
              <a:ext cx="0" cy="99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88" name="Line 17"/>
            <p:cNvSpPr>
              <a:spLocks noChangeShapeType="1"/>
            </p:cNvSpPr>
            <p:nvPr/>
          </p:nvSpPr>
          <p:spPr bwMode="auto">
            <a:xfrm flipV="1">
              <a:off x="2849" y="2485"/>
              <a:ext cx="0" cy="1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8689" name="Line 18"/>
            <p:cNvSpPr>
              <a:spLocks noChangeShapeType="1"/>
            </p:cNvSpPr>
            <p:nvPr/>
          </p:nvSpPr>
          <p:spPr bwMode="auto">
            <a:xfrm>
              <a:off x="1200" y="3792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690" name="Line 19"/>
            <p:cNvSpPr>
              <a:spLocks noChangeShapeType="1"/>
            </p:cNvSpPr>
            <p:nvPr/>
          </p:nvSpPr>
          <p:spPr bwMode="auto">
            <a:xfrm flipV="1">
              <a:off x="1200" y="2160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2060"/>
                </a:solidFill>
              </a:rPr>
              <a:t>Non-Monotonic Error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n-US" sz="3000" smtClean="0"/>
              <a:t>Occurs when an increase in digital input results in a decrease in the analog output.</a:t>
            </a:r>
          </a:p>
        </p:txBody>
      </p:sp>
      <p:grpSp>
        <p:nvGrpSpPr>
          <p:cNvPr id="29700" name="Group 20"/>
          <p:cNvGrpSpPr>
            <a:grpSpLocks/>
          </p:cNvGrpSpPr>
          <p:nvPr/>
        </p:nvGrpSpPr>
        <p:grpSpPr bwMode="auto">
          <a:xfrm>
            <a:off x="5029200" y="2057400"/>
            <a:ext cx="3124200" cy="3429000"/>
            <a:chOff x="3360" y="1296"/>
            <a:chExt cx="1248" cy="1296"/>
          </a:xfrm>
        </p:grpSpPr>
        <p:grpSp>
          <p:nvGrpSpPr>
            <p:cNvPr id="29702" name="Group 7"/>
            <p:cNvGrpSpPr>
              <a:grpSpLocks/>
            </p:cNvGrpSpPr>
            <p:nvPr/>
          </p:nvGrpSpPr>
          <p:grpSpPr bwMode="auto">
            <a:xfrm>
              <a:off x="3360" y="1296"/>
              <a:ext cx="1248" cy="1296"/>
              <a:chOff x="3360" y="1296"/>
              <a:chExt cx="1248" cy="1296"/>
            </a:xfrm>
          </p:grpSpPr>
          <p:sp>
            <p:nvSpPr>
              <p:cNvPr id="29714" name="Line 5"/>
              <p:cNvSpPr>
                <a:spLocks noChangeShapeType="1"/>
              </p:cNvSpPr>
              <p:nvPr/>
            </p:nvSpPr>
            <p:spPr bwMode="auto">
              <a:xfrm>
                <a:off x="3360" y="1296"/>
                <a:ext cx="0" cy="1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715" name="Line 6"/>
              <p:cNvSpPr>
                <a:spLocks noChangeShapeType="1"/>
              </p:cNvSpPr>
              <p:nvPr/>
            </p:nvSpPr>
            <p:spPr bwMode="auto">
              <a:xfrm>
                <a:off x="3360" y="2592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29703" name="Line 9"/>
            <p:cNvSpPr>
              <a:spLocks noChangeShapeType="1"/>
            </p:cNvSpPr>
            <p:nvPr/>
          </p:nvSpPr>
          <p:spPr bwMode="auto">
            <a:xfrm>
              <a:off x="3360" y="2592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704" name="Line 10"/>
            <p:cNvSpPr>
              <a:spLocks noChangeShapeType="1"/>
            </p:cNvSpPr>
            <p:nvPr/>
          </p:nvSpPr>
          <p:spPr bwMode="auto">
            <a:xfrm flipV="1">
              <a:off x="3552" y="24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705" name="Line 11"/>
            <p:cNvSpPr>
              <a:spLocks noChangeShapeType="1"/>
            </p:cNvSpPr>
            <p:nvPr/>
          </p:nvSpPr>
          <p:spPr bwMode="auto">
            <a:xfrm>
              <a:off x="3552" y="2400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706" name="Line 12"/>
            <p:cNvSpPr>
              <a:spLocks noChangeShapeType="1"/>
            </p:cNvSpPr>
            <p:nvPr/>
          </p:nvSpPr>
          <p:spPr bwMode="auto">
            <a:xfrm flipV="1">
              <a:off x="3744" y="220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707" name="Line 13"/>
            <p:cNvSpPr>
              <a:spLocks noChangeShapeType="1"/>
            </p:cNvSpPr>
            <p:nvPr/>
          </p:nvSpPr>
          <p:spPr bwMode="auto">
            <a:xfrm>
              <a:off x="3744" y="220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708" name="Line 14"/>
            <p:cNvSpPr>
              <a:spLocks noChangeShapeType="1"/>
            </p:cNvSpPr>
            <p:nvPr/>
          </p:nvSpPr>
          <p:spPr bwMode="auto">
            <a:xfrm>
              <a:off x="3936" y="2208"/>
              <a:ext cx="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709" name="Line 15"/>
            <p:cNvSpPr>
              <a:spLocks noChangeShapeType="1"/>
            </p:cNvSpPr>
            <p:nvPr/>
          </p:nvSpPr>
          <p:spPr bwMode="auto">
            <a:xfrm>
              <a:off x="3936" y="2304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710" name="Line 16"/>
            <p:cNvSpPr>
              <a:spLocks noChangeShapeType="1"/>
            </p:cNvSpPr>
            <p:nvPr/>
          </p:nvSpPr>
          <p:spPr bwMode="auto">
            <a:xfrm flipV="1">
              <a:off x="4080" y="211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711" name="Line 17"/>
            <p:cNvSpPr>
              <a:spLocks noChangeShapeType="1"/>
            </p:cNvSpPr>
            <p:nvPr/>
          </p:nvSpPr>
          <p:spPr bwMode="auto">
            <a:xfrm>
              <a:off x="4080" y="2112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712" name="Line 18"/>
            <p:cNvSpPr>
              <a:spLocks noChangeShapeType="1"/>
            </p:cNvSpPr>
            <p:nvPr/>
          </p:nvSpPr>
          <p:spPr bwMode="auto">
            <a:xfrm flipV="1">
              <a:off x="4224" y="1968"/>
              <a:ext cx="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713" name="Line 19"/>
            <p:cNvSpPr>
              <a:spLocks noChangeShapeType="1"/>
            </p:cNvSpPr>
            <p:nvPr/>
          </p:nvSpPr>
          <p:spPr bwMode="auto">
            <a:xfrm>
              <a:off x="4224" y="1968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9701" name="Line 27"/>
          <p:cNvSpPr>
            <a:spLocks noChangeShapeType="1"/>
          </p:cNvSpPr>
          <p:nvPr/>
        </p:nvSpPr>
        <p:spPr bwMode="auto">
          <a:xfrm flipH="1">
            <a:off x="6477000" y="37338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2060"/>
                </a:solidFill>
              </a:rPr>
              <a:t>Settling Time and Overshoot Error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733800" cy="4267200"/>
          </a:xfrm>
        </p:spPr>
        <p:txBody>
          <a:bodyPr/>
          <a:lstStyle/>
          <a:p>
            <a:pPr algn="just" eaLnBrk="1" hangingPunct="1"/>
            <a:r>
              <a:rPr lang="en-US" sz="3000" smtClean="0"/>
              <a:t>Settling Time – time required for the output to fall with in ± ½ V</a:t>
            </a:r>
            <a:r>
              <a:rPr lang="en-US" sz="3000" baseline="-25000" smtClean="0"/>
              <a:t>LSB.</a:t>
            </a:r>
          </a:p>
          <a:p>
            <a:pPr algn="just" eaLnBrk="1" hangingPunct="1"/>
            <a:r>
              <a:rPr lang="en-US" sz="3000" smtClean="0"/>
              <a:t>Overshoot – occurs when analog output overshoots the ideal output.</a:t>
            </a:r>
          </a:p>
        </p:txBody>
      </p:sp>
      <p:grpSp>
        <p:nvGrpSpPr>
          <p:cNvPr id="30724" name="Group 15"/>
          <p:cNvGrpSpPr>
            <a:grpSpLocks/>
          </p:cNvGrpSpPr>
          <p:nvPr/>
        </p:nvGrpSpPr>
        <p:grpSpPr bwMode="auto">
          <a:xfrm>
            <a:off x="5257800" y="1981200"/>
            <a:ext cx="3352800" cy="2667000"/>
            <a:chOff x="3312" y="1248"/>
            <a:chExt cx="2112" cy="1680"/>
          </a:xfrm>
        </p:grpSpPr>
        <p:grpSp>
          <p:nvGrpSpPr>
            <p:cNvPr id="30737" name="Group 11"/>
            <p:cNvGrpSpPr>
              <a:grpSpLocks/>
            </p:cNvGrpSpPr>
            <p:nvPr/>
          </p:nvGrpSpPr>
          <p:grpSpPr bwMode="auto">
            <a:xfrm>
              <a:off x="3312" y="1488"/>
              <a:ext cx="2112" cy="1440"/>
              <a:chOff x="3312" y="1488"/>
              <a:chExt cx="2112" cy="1440"/>
            </a:xfrm>
          </p:grpSpPr>
          <p:sp>
            <p:nvSpPr>
              <p:cNvPr id="30739" name="Line 8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740" name="Line 9"/>
              <p:cNvSpPr>
                <a:spLocks noChangeShapeType="1"/>
              </p:cNvSpPr>
              <p:nvPr/>
            </p:nvSpPr>
            <p:spPr bwMode="auto">
              <a:xfrm>
                <a:off x="3312" y="2928"/>
                <a:ext cx="2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741" name="Line 10"/>
              <p:cNvSpPr>
                <a:spLocks noChangeShapeType="1"/>
              </p:cNvSpPr>
              <p:nvPr/>
            </p:nvSpPr>
            <p:spPr bwMode="auto">
              <a:xfrm>
                <a:off x="3312" y="1824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30738" name="Freeform 12"/>
            <p:cNvSpPr>
              <a:spLocks/>
            </p:cNvSpPr>
            <p:nvPr/>
          </p:nvSpPr>
          <p:spPr bwMode="auto">
            <a:xfrm>
              <a:off x="3312" y="1248"/>
              <a:ext cx="2112" cy="864"/>
            </a:xfrm>
            <a:custGeom>
              <a:avLst/>
              <a:gdLst>
                <a:gd name="T0" fmla="*/ 0 w 2112"/>
                <a:gd name="T1" fmla="*/ 576 h 864"/>
                <a:gd name="T2" fmla="*/ 240 w 2112"/>
                <a:gd name="T3" fmla="*/ 0 h 864"/>
                <a:gd name="T4" fmla="*/ 528 w 2112"/>
                <a:gd name="T5" fmla="*/ 576 h 864"/>
                <a:gd name="T6" fmla="*/ 720 w 2112"/>
                <a:gd name="T7" fmla="*/ 864 h 864"/>
                <a:gd name="T8" fmla="*/ 912 w 2112"/>
                <a:gd name="T9" fmla="*/ 576 h 864"/>
                <a:gd name="T10" fmla="*/ 1104 w 2112"/>
                <a:gd name="T11" fmla="*/ 288 h 864"/>
                <a:gd name="T12" fmla="*/ 1344 w 2112"/>
                <a:gd name="T13" fmla="*/ 576 h 864"/>
                <a:gd name="T14" fmla="*/ 1584 w 2112"/>
                <a:gd name="T15" fmla="*/ 768 h 864"/>
                <a:gd name="T16" fmla="*/ 1824 w 2112"/>
                <a:gd name="T17" fmla="*/ 576 h 864"/>
                <a:gd name="T18" fmla="*/ 2016 w 2112"/>
                <a:gd name="T19" fmla="*/ 384 h 864"/>
                <a:gd name="T20" fmla="*/ 2112 w 2112"/>
                <a:gd name="T21" fmla="*/ 432 h 8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2"/>
                <a:gd name="T34" fmla="*/ 0 h 864"/>
                <a:gd name="T35" fmla="*/ 2112 w 2112"/>
                <a:gd name="T36" fmla="*/ 864 h 8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2" h="864">
                  <a:moveTo>
                    <a:pt x="0" y="576"/>
                  </a:moveTo>
                  <a:cubicBezTo>
                    <a:pt x="76" y="288"/>
                    <a:pt x="152" y="0"/>
                    <a:pt x="240" y="0"/>
                  </a:cubicBezTo>
                  <a:cubicBezTo>
                    <a:pt x="328" y="0"/>
                    <a:pt x="448" y="432"/>
                    <a:pt x="528" y="576"/>
                  </a:cubicBezTo>
                  <a:cubicBezTo>
                    <a:pt x="608" y="720"/>
                    <a:pt x="656" y="864"/>
                    <a:pt x="720" y="864"/>
                  </a:cubicBezTo>
                  <a:cubicBezTo>
                    <a:pt x="784" y="864"/>
                    <a:pt x="848" y="672"/>
                    <a:pt x="912" y="576"/>
                  </a:cubicBezTo>
                  <a:cubicBezTo>
                    <a:pt x="976" y="480"/>
                    <a:pt x="1032" y="288"/>
                    <a:pt x="1104" y="288"/>
                  </a:cubicBezTo>
                  <a:cubicBezTo>
                    <a:pt x="1176" y="288"/>
                    <a:pt x="1264" y="496"/>
                    <a:pt x="1344" y="576"/>
                  </a:cubicBezTo>
                  <a:cubicBezTo>
                    <a:pt x="1424" y="656"/>
                    <a:pt x="1504" y="768"/>
                    <a:pt x="1584" y="768"/>
                  </a:cubicBezTo>
                  <a:cubicBezTo>
                    <a:pt x="1664" y="768"/>
                    <a:pt x="1752" y="640"/>
                    <a:pt x="1824" y="576"/>
                  </a:cubicBezTo>
                  <a:cubicBezTo>
                    <a:pt x="1896" y="512"/>
                    <a:pt x="1968" y="408"/>
                    <a:pt x="2016" y="384"/>
                  </a:cubicBezTo>
                  <a:cubicBezTo>
                    <a:pt x="2064" y="360"/>
                    <a:pt x="2104" y="424"/>
                    <a:pt x="2112" y="4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725" name="Line 13"/>
          <p:cNvSpPr>
            <a:spLocks noChangeShapeType="1"/>
          </p:cNvSpPr>
          <p:nvPr/>
        </p:nvSpPr>
        <p:spPr bwMode="auto">
          <a:xfrm>
            <a:off x="5257800" y="25146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726" name="Line 14"/>
          <p:cNvSpPr>
            <a:spLocks noChangeShapeType="1"/>
          </p:cNvSpPr>
          <p:nvPr/>
        </p:nvSpPr>
        <p:spPr bwMode="auto">
          <a:xfrm>
            <a:off x="5257800" y="32766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727" name="Text Box 16"/>
          <p:cNvSpPr txBox="1">
            <a:spLocks noChangeArrowheads="1"/>
          </p:cNvSpPr>
          <p:nvPr/>
        </p:nvSpPr>
        <p:spPr bwMode="auto">
          <a:xfrm>
            <a:off x="5638800" y="461645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Settling Time</a:t>
            </a:r>
          </a:p>
        </p:txBody>
      </p:sp>
      <p:sp>
        <p:nvSpPr>
          <p:cNvPr id="30728" name="Line 17"/>
          <p:cNvSpPr>
            <a:spLocks noChangeShapeType="1"/>
          </p:cNvSpPr>
          <p:nvPr/>
        </p:nvSpPr>
        <p:spPr bwMode="auto">
          <a:xfrm>
            <a:off x="52578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729" name="Line 18"/>
          <p:cNvSpPr>
            <a:spLocks noChangeShapeType="1"/>
          </p:cNvSpPr>
          <p:nvPr/>
        </p:nvSpPr>
        <p:spPr bwMode="auto">
          <a:xfrm>
            <a:off x="7162800" y="2514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730" name="Line 19"/>
          <p:cNvSpPr>
            <a:spLocks noChangeShapeType="1"/>
          </p:cNvSpPr>
          <p:nvPr/>
        </p:nvSpPr>
        <p:spPr bwMode="auto">
          <a:xfrm>
            <a:off x="6705600" y="4953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731" name="Line 20"/>
          <p:cNvSpPr>
            <a:spLocks noChangeShapeType="1"/>
          </p:cNvSpPr>
          <p:nvPr/>
        </p:nvSpPr>
        <p:spPr bwMode="auto">
          <a:xfrm flipH="1">
            <a:off x="5257800" y="4953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732" name="Text Box 21"/>
          <p:cNvSpPr txBox="1">
            <a:spLocks noChangeArrowheads="1"/>
          </p:cNvSpPr>
          <p:nvPr/>
        </p:nvSpPr>
        <p:spPr bwMode="auto">
          <a:xfrm>
            <a:off x="6019800" y="2057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+1/2*V</a:t>
            </a:r>
            <a:r>
              <a:rPr lang="en-US" baseline="-25000"/>
              <a:t>LSB</a:t>
            </a:r>
            <a:endParaRPr lang="en-US"/>
          </a:p>
        </p:txBody>
      </p:sp>
      <p:sp>
        <p:nvSpPr>
          <p:cNvPr id="30733" name="Text Box 22"/>
          <p:cNvSpPr txBox="1">
            <a:spLocks noChangeArrowheads="1"/>
          </p:cNvSpPr>
          <p:nvPr/>
        </p:nvSpPr>
        <p:spPr bwMode="auto">
          <a:xfrm>
            <a:off x="5181600" y="3352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-1/2*V</a:t>
            </a:r>
            <a:r>
              <a:rPr lang="en-US" baseline="-25000"/>
              <a:t>LSB</a:t>
            </a:r>
            <a:endParaRPr lang="en-US"/>
          </a:p>
        </p:txBody>
      </p:sp>
      <p:sp>
        <p:nvSpPr>
          <p:cNvPr id="30734" name="Text Box 23"/>
          <p:cNvSpPr txBox="1">
            <a:spLocks noChangeArrowheads="1"/>
          </p:cNvSpPr>
          <p:nvPr/>
        </p:nvSpPr>
        <p:spPr bwMode="auto">
          <a:xfrm>
            <a:off x="7848600" y="4724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30735" name="Text Box 24"/>
          <p:cNvSpPr txBox="1">
            <a:spLocks noChangeArrowheads="1"/>
          </p:cNvSpPr>
          <p:nvPr/>
        </p:nvSpPr>
        <p:spPr bwMode="auto">
          <a:xfrm>
            <a:off x="4495800" y="16764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Analog Output</a:t>
            </a:r>
          </a:p>
        </p:txBody>
      </p:sp>
      <p:sp>
        <p:nvSpPr>
          <p:cNvPr id="30736" name="Text Box 25"/>
          <p:cNvSpPr txBox="1">
            <a:spLocks noChangeArrowheads="1"/>
          </p:cNvSpPr>
          <p:nvPr/>
        </p:nvSpPr>
        <p:spPr bwMode="auto">
          <a:xfrm>
            <a:off x="4267200" y="25908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Ideal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Types of DACs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000" smtClean="0"/>
              <a:t>Many types of DACs available.</a:t>
            </a:r>
          </a:p>
          <a:p>
            <a:pPr algn="just" eaLnBrk="1" hangingPunct="1"/>
            <a:r>
              <a:rPr lang="en-US" sz="3000" smtClean="0"/>
              <a:t>Usually switches, resistors, and op-amps used to implement conversion.</a:t>
            </a:r>
          </a:p>
          <a:p>
            <a:pPr algn="just" eaLnBrk="1" hangingPunct="1"/>
            <a:r>
              <a:rPr lang="en-US" sz="3000" smtClean="0"/>
              <a:t>Two Types: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n-US" sz="3000" smtClean="0"/>
              <a:t>Binary Weighted Resistor Type DAC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n-US" sz="3000" smtClean="0"/>
              <a:t>R-2R Ladder Type DAC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Binary Weighted Resistor Type DAC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000" smtClean="0"/>
              <a:t>Utilizes a summing op-amp circuit.</a:t>
            </a:r>
          </a:p>
          <a:p>
            <a:pPr algn="just" eaLnBrk="1" hangingPunct="1"/>
            <a:r>
              <a:rPr lang="en-US" sz="3000" smtClean="0"/>
              <a:t>Weighted resistors are used to distinguish each bit from the most significant to the least significant.</a:t>
            </a:r>
          </a:p>
          <a:p>
            <a:pPr algn="just" eaLnBrk="1" hangingPunct="1"/>
            <a:r>
              <a:rPr lang="en-US" sz="3000" smtClean="0"/>
              <a:t>Transistors are used to switch between V</a:t>
            </a:r>
            <a:r>
              <a:rPr lang="en-US" sz="3000" baseline="-25000" smtClean="0"/>
              <a:t>ref </a:t>
            </a:r>
            <a:r>
              <a:rPr lang="en-US" sz="3000" smtClean="0"/>
              <a:t>and ground (bit high or low).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3733800" cy="4267200"/>
          </a:xfrm>
        </p:spPr>
        <p:txBody>
          <a:bodyPr/>
          <a:lstStyle/>
          <a:p>
            <a:pPr algn="just" eaLnBrk="1" hangingPunct="1"/>
            <a:r>
              <a:rPr lang="en-US" sz="2400" smtClean="0"/>
              <a:t>Assume Ideal Op-amp</a:t>
            </a:r>
          </a:p>
          <a:p>
            <a:pPr algn="just" eaLnBrk="1" hangingPunct="1"/>
            <a:r>
              <a:rPr lang="en-US" sz="2400" smtClean="0"/>
              <a:t>No current into Op-amp</a:t>
            </a:r>
          </a:p>
          <a:p>
            <a:pPr algn="just" eaLnBrk="1" hangingPunct="1"/>
            <a:r>
              <a:rPr lang="en-US" sz="2400" smtClean="0"/>
              <a:t>Virtual ground at inverting input</a:t>
            </a:r>
          </a:p>
          <a:p>
            <a:pPr algn="just" eaLnBrk="1" hangingPunct="1"/>
            <a:r>
              <a:rPr lang="en-US" sz="2400" i="1" smtClean="0">
                <a:latin typeface="Times New Roman" pitchFamily="18" charset="0"/>
              </a:rPr>
              <a:t>V</a:t>
            </a:r>
            <a:r>
              <a:rPr lang="en-US" sz="2400" baseline="-25000" smtClean="0">
                <a:latin typeface="Times New Roman" pitchFamily="18" charset="0"/>
              </a:rPr>
              <a:t>out</a:t>
            </a:r>
            <a:r>
              <a:rPr lang="en-US" sz="2400" smtClean="0">
                <a:latin typeface="Times New Roman" pitchFamily="18" charset="0"/>
              </a:rPr>
              <a:t>= -</a:t>
            </a:r>
            <a:r>
              <a:rPr lang="en-US" sz="2400" i="1" smtClean="0">
                <a:latin typeface="Times New Roman" pitchFamily="18" charset="0"/>
              </a:rPr>
              <a:t>IR</a:t>
            </a:r>
            <a:r>
              <a:rPr lang="en-US" sz="2400" baseline="-25000" smtClean="0">
                <a:latin typeface="Times New Roman" pitchFamily="18" charset="0"/>
              </a:rPr>
              <a:t>f</a:t>
            </a:r>
          </a:p>
        </p:txBody>
      </p:sp>
      <p:grpSp>
        <p:nvGrpSpPr>
          <p:cNvPr id="33795" name="Group 289"/>
          <p:cNvGrpSpPr>
            <a:grpSpLocks/>
          </p:cNvGrpSpPr>
          <p:nvPr/>
        </p:nvGrpSpPr>
        <p:grpSpPr bwMode="auto">
          <a:xfrm>
            <a:off x="3886200" y="1828800"/>
            <a:ext cx="5029200" cy="4191000"/>
            <a:chOff x="2544" y="1200"/>
            <a:chExt cx="3120" cy="2448"/>
          </a:xfrm>
        </p:grpSpPr>
        <p:sp>
          <p:nvSpPr>
            <p:cNvPr id="33796" name="Rectangle 288"/>
            <p:cNvSpPr>
              <a:spLocks noChangeArrowheads="1"/>
            </p:cNvSpPr>
            <p:nvPr/>
          </p:nvSpPr>
          <p:spPr bwMode="auto">
            <a:xfrm>
              <a:off x="2736" y="1200"/>
              <a:ext cx="2928" cy="2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97" name="Group 145"/>
            <p:cNvGrpSpPr>
              <a:grpSpLocks/>
            </p:cNvGrpSpPr>
            <p:nvPr/>
          </p:nvGrpSpPr>
          <p:grpSpPr bwMode="auto">
            <a:xfrm>
              <a:off x="2544" y="1248"/>
              <a:ext cx="3077" cy="2123"/>
              <a:chOff x="2622" y="1285"/>
              <a:chExt cx="3077" cy="2123"/>
            </a:xfrm>
          </p:grpSpPr>
          <p:grpSp>
            <p:nvGrpSpPr>
              <p:cNvPr id="33798" name="Group 146"/>
              <p:cNvGrpSpPr>
                <a:grpSpLocks/>
              </p:cNvGrpSpPr>
              <p:nvPr/>
            </p:nvGrpSpPr>
            <p:grpSpPr bwMode="auto">
              <a:xfrm>
                <a:off x="2622" y="1536"/>
                <a:ext cx="3077" cy="1872"/>
                <a:chOff x="888" y="1392"/>
                <a:chExt cx="3839" cy="2256"/>
              </a:xfrm>
            </p:grpSpPr>
            <p:grpSp>
              <p:nvGrpSpPr>
                <p:cNvPr id="33800" name="Group 147"/>
                <p:cNvGrpSpPr>
                  <a:grpSpLocks/>
                </p:cNvGrpSpPr>
                <p:nvPr/>
              </p:nvGrpSpPr>
              <p:grpSpPr bwMode="auto">
                <a:xfrm>
                  <a:off x="888" y="1392"/>
                  <a:ext cx="3839" cy="2256"/>
                  <a:chOff x="1705" y="1319"/>
                  <a:chExt cx="3892" cy="2292"/>
                </a:xfrm>
              </p:grpSpPr>
              <p:grpSp>
                <p:nvGrpSpPr>
                  <p:cNvPr id="33803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705" y="1319"/>
                    <a:ext cx="3892" cy="2292"/>
                    <a:chOff x="1705" y="1319"/>
                    <a:chExt cx="3892" cy="2292"/>
                  </a:xfrm>
                </p:grpSpPr>
                <p:sp>
                  <p:nvSpPr>
                    <p:cNvPr id="33805" name="Line 1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35" y="2402"/>
                      <a:ext cx="145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06" name="Line 1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11" y="2088"/>
                      <a:ext cx="169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07" name="Line 15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35" y="1628"/>
                      <a:ext cx="145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08" name="AutoShape 15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320" y="2284"/>
                      <a:ext cx="528" cy="576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158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09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2" y="2571"/>
                      <a:ext cx="40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10" name="Text Box 1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65" y="2330"/>
                      <a:ext cx="184" cy="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ko-KR">
                          <a:latin typeface="Arial" charset="0"/>
                          <a:ea typeface="Gulim" pitchFamily="34" charset="-127"/>
                        </a:rPr>
                        <a:t>-</a:t>
                      </a:r>
                    </a:p>
                  </p:txBody>
                </p:sp>
                <p:sp>
                  <p:nvSpPr>
                    <p:cNvPr id="33811" name="Text Box 1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65" y="2573"/>
                      <a:ext cx="225" cy="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ko-KR">
                          <a:latin typeface="Arial" charset="0"/>
                          <a:ea typeface="Gulim" pitchFamily="34" charset="-127"/>
                        </a:rPr>
                        <a:t>+</a:t>
                      </a:r>
                    </a:p>
                  </p:txBody>
                </p:sp>
                <p:sp>
                  <p:nvSpPr>
                    <p:cNvPr id="33812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9" y="1748"/>
                      <a:ext cx="0" cy="13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13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9" y="2402"/>
                      <a:ext cx="38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33814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1484"/>
                      <a:ext cx="895" cy="337"/>
                      <a:chOff x="2904" y="1000"/>
                      <a:chExt cx="895" cy="337"/>
                    </a:xfrm>
                  </p:grpSpPr>
                  <p:grpSp>
                    <p:nvGrpSpPr>
                      <p:cNvPr id="33928" name="Group 1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04" y="1216"/>
                        <a:ext cx="895" cy="121"/>
                        <a:chOff x="2227" y="2305"/>
                        <a:chExt cx="895" cy="121"/>
                      </a:xfrm>
                    </p:grpSpPr>
                    <p:sp>
                      <p:nvSpPr>
                        <p:cNvPr id="33930" name="Line 1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56" y="2354"/>
                          <a:ext cx="26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grpSp>
                      <p:nvGrpSpPr>
                        <p:cNvPr id="33931" name="Group 1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1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3938" name="Line 1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939" name="Line 1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33932" name="Group 1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3936" name="Line 1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937" name="Line 1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33933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7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934" name="Line 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2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935" name="Lin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7" y="2354"/>
                          <a:ext cx="29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33929" name="Text Box 1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4" y="1000"/>
                        <a:ext cx="239" cy="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ko-KR">
                            <a:latin typeface="Times New Roman" pitchFamily="18" charset="0"/>
                            <a:ea typeface="Gulim" pitchFamily="34" charset="-127"/>
                          </a:rPr>
                          <a:t>R</a:t>
                        </a:r>
                      </a:p>
                    </p:txBody>
                  </p:sp>
                </p:grpSp>
                <p:grpSp>
                  <p:nvGrpSpPr>
                    <p:cNvPr id="33815" name="Group 1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1823"/>
                      <a:ext cx="895" cy="337"/>
                      <a:chOff x="2904" y="1000"/>
                      <a:chExt cx="895" cy="337"/>
                    </a:xfrm>
                  </p:grpSpPr>
                  <p:grpSp>
                    <p:nvGrpSpPr>
                      <p:cNvPr id="33916" name="Group 1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04" y="1216"/>
                        <a:ext cx="895" cy="121"/>
                        <a:chOff x="2227" y="2305"/>
                        <a:chExt cx="895" cy="121"/>
                      </a:xfrm>
                    </p:grpSpPr>
                    <p:sp>
                      <p:nvSpPr>
                        <p:cNvPr id="33918" name="Line 1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56" y="2354"/>
                          <a:ext cx="26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grpSp>
                      <p:nvGrpSpPr>
                        <p:cNvPr id="33919" name="Group 1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1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3926" name="Line 1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927" name="Line 1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33920" name="Group 1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3924" name="Line 1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925" name="Line 1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33921" name="Line 1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7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922" name="Line 1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2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923" name="Line 1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7" y="2354"/>
                          <a:ext cx="29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33917" name="Text Box 18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4" y="1000"/>
                        <a:ext cx="320" cy="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ko-KR">
                            <a:latin typeface="Times New Roman" pitchFamily="18" charset="0"/>
                            <a:ea typeface="Gulim" pitchFamily="34" charset="-127"/>
                          </a:rPr>
                          <a:t>2R</a:t>
                        </a:r>
                      </a:p>
                    </p:txBody>
                  </p:sp>
                </p:grpSp>
                <p:grpSp>
                  <p:nvGrpSpPr>
                    <p:cNvPr id="33816" name="Group 1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2138"/>
                      <a:ext cx="895" cy="337"/>
                      <a:chOff x="2904" y="1000"/>
                      <a:chExt cx="895" cy="337"/>
                    </a:xfrm>
                  </p:grpSpPr>
                  <p:grpSp>
                    <p:nvGrpSpPr>
                      <p:cNvPr id="33904" name="Group 1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04" y="1216"/>
                        <a:ext cx="895" cy="121"/>
                        <a:chOff x="2227" y="2305"/>
                        <a:chExt cx="895" cy="121"/>
                      </a:xfrm>
                    </p:grpSpPr>
                    <p:sp>
                      <p:nvSpPr>
                        <p:cNvPr id="33906" name="Line 1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56" y="2354"/>
                          <a:ext cx="26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grpSp>
                      <p:nvGrpSpPr>
                        <p:cNvPr id="33907" name="Group 1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1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3914" name="Line 1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915" name="Line 1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33908" name="Group 1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3912" name="Line 1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913" name="Line 1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33909" name="Line 1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7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910" name="Line 1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2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911" name="Line 1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7" y="2354"/>
                          <a:ext cx="29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33905" name="Text Box 19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4" y="1000"/>
                        <a:ext cx="320" cy="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ko-KR">
                            <a:latin typeface="Times New Roman" pitchFamily="18" charset="0"/>
                            <a:ea typeface="Gulim" pitchFamily="34" charset="-127"/>
                          </a:rPr>
                          <a:t>4R</a:t>
                        </a:r>
                      </a:p>
                    </p:txBody>
                  </p:sp>
                </p:grpSp>
                <p:grpSp>
                  <p:nvGrpSpPr>
                    <p:cNvPr id="33817" name="Group 1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04" y="2863"/>
                      <a:ext cx="895" cy="337"/>
                      <a:chOff x="2904" y="1000"/>
                      <a:chExt cx="895" cy="337"/>
                    </a:xfrm>
                  </p:grpSpPr>
                  <p:grpSp>
                    <p:nvGrpSpPr>
                      <p:cNvPr id="33892" name="Group 1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04" y="1216"/>
                        <a:ext cx="895" cy="121"/>
                        <a:chOff x="2227" y="2305"/>
                        <a:chExt cx="895" cy="121"/>
                      </a:xfrm>
                    </p:grpSpPr>
                    <p:sp>
                      <p:nvSpPr>
                        <p:cNvPr id="33894" name="Line 1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56" y="2354"/>
                          <a:ext cx="26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grpSp>
                      <p:nvGrpSpPr>
                        <p:cNvPr id="33895" name="Group 2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1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3902" name="Line 2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903" name="Line 2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33896" name="Group 2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3900" name="Line 2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901" name="Line 2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33897" name="Line 2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7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898" name="Line 2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2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899" name="Line 2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7" y="2354"/>
                          <a:ext cx="29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33893" name="Text Box 20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4" y="1000"/>
                        <a:ext cx="374" cy="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ko-KR">
                            <a:latin typeface="Times New Roman" pitchFamily="18" charset="0"/>
                            <a:ea typeface="Gulim" pitchFamily="34" charset="-127"/>
                          </a:rPr>
                          <a:t>2</a:t>
                        </a:r>
                        <a:r>
                          <a:rPr lang="en-US" altLang="ko-KR" baseline="30000">
                            <a:latin typeface="Times New Roman" pitchFamily="18" charset="0"/>
                            <a:ea typeface="Gulim" pitchFamily="34" charset="-127"/>
                          </a:rPr>
                          <a:t>n</a:t>
                        </a:r>
                        <a:r>
                          <a:rPr lang="en-US" altLang="ko-KR">
                            <a:latin typeface="Times New Roman" pitchFamily="18" charset="0"/>
                            <a:ea typeface="Gulim" pitchFamily="34" charset="-127"/>
                          </a:rPr>
                          <a:t>R</a:t>
                        </a:r>
                      </a:p>
                    </p:txBody>
                  </p:sp>
                </p:grpSp>
                <p:sp>
                  <p:nvSpPr>
                    <p:cNvPr id="33818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5" y="2571"/>
                      <a:ext cx="0" cy="29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33819" name="Group 2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90" y="1750"/>
                      <a:ext cx="895" cy="338"/>
                      <a:chOff x="2904" y="999"/>
                      <a:chExt cx="895" cy="338"/>
                    </a:xfrm>
                  </p:grpSpPr>
                  <p:grpSp>
                    <p:nvGrpSpPr>
                      <p:cNvPr id="33880" name="Group 2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04" y="1216"/>
                        <a:ext cx="895" cy="121"/>
                        <a:chOff x="2227" y="2305"/>
                        <a:chExt cx="895" cy="121"/>
                      </a:xfrm>
                    </p:grpSpPr>
                    <p:sp>
                      <p:nvSpPr>
                        <p:cNvPr id="33882" name="Line 2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56" y="2354"/>
                          <a:ext cx="26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grpSp>
                      <p:nvGrpSpPr>
                        <p:cNvPr id="33883" name="Group 2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1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3890" name="Line 2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891" name="Line 2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33884" name="Group 2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3888" name="Line 2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3889" name="Line 2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33885" name="Line 2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7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886" name="Line 2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2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887" name="Line 2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7" y="2354"/>
                          <a:ext cx="29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33881" name="Text Box 2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3" y="999"/>
                        <a:ext cx="293" cy="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ko-KR">
                            <a:latin typeface="Times New Roman" pitchFamily="18" charset="0"/>
                            <a:ea typeface="Gulim" pitchFamily="34" charset="-127"/>
                          </a:rPr>
                          <a:t>Rf</a:t>
                        </a:r>
                        <a:endParaRPr lang="en-US" altLang="ko-KR" baseline="-25000">
                          <a:latin typeface="Times New Roman" pitchFamily="18" charset="0"/>
                          <a:ea typeface="Gulim" pitchFamily="34" charset="-127"/>
                        </a:endParaRPr>
                      </a:p>
                    </p:txBody>
                  </p:sp>
                </p:grpSp>
                <p:sp>
                  <p:nvSpPr>
                    <p:cNvPr id="33820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0" y="2015"/>
                      <a:ext cx="0" cy="3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21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5" y="2015"/>
                      <a:ext cx="0" cy="5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22" name="Text Box 2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99" y="2336"/>
                      <a:ext cx="398" cy="2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ko-KR" sz="2000" i="1">
                          <a:latin typeface="Times New Roman" pitchFamily="18" charset="0"/>
                          <a:ea typeface="Gulim" pitchFamily="34" charset="-127"/>
                        </a:rPr>
                        <a:t>V</a:t>
                      </a:r>
                      <a:r>
                        <a:rPr lang="en-US" altLang="ko-KR" sz="2000" baseline="-25000">
                          <a:latin typeface="Times New Roman" pitchFamily="18" charset="0"/>
                          <a:ea typeface="Gulim" pitchFamily="34" charset="-127"/>
                        </a:rPr>
                        <a:t>ou</a:t>
                      </a:r>
                      <a:r>
                        <a:rPr lang="en-US" altLang="ko-KR" sz="2400" baseline="-25000">
                          <a:latin typeface="Times New Roman" pitchFamily="18" charset="0"/>
                          <a:ea typeface="Gulim" pitchFamily="34" charset="-127"/>
                        </a:rPr>
                        <a:t>t</a:t>
                      </a:r>
                    </a:p>
                  </p:txBody>
                </p:sp>
                <p:sp>
                  <p:nvSpPr>
                    <p:cNvPr id="33823" name="Oval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6" y="1725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24" name="Oval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6" y="2064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25" name="Oval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6" y="3104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26" name="Line 2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11" y="2983"/>
                      <a:ext cx="145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27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6" y="2378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28" name="Line 2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69" y="1434"/>
                      <a:ext cx="0" cy="18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33829" name="Group 2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9" y="3273"/>
                      <a:ext cx="265" cy="48"/>
                      <a:chOff x="2469" y="2789"/>
                      <a:chExt cx="265" cy="48"/>
                    </a:xfrm>
                  </p:grpSpPr>
                  <p:sp>
                    <p:nvSpPr>
                      <p:cNvPr id="33878" name="Line 2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69" y="2813"/>
                        <a:ext cx="24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79" name="Oval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6" y="2789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30" name="Group 2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7" y="1552"/>
                      <a:ext cx="678" cy="100"/>
                      <a:chOff x="2057" y="1068"/>
                      <a:chExt cx="678" cy="100"/>
                    </a:xfrm>
                  </p:grpSpPr>
                  <p:sp>
                    <p:nvSpPr>
                      <p:cNvPr id="33874" name="Line 2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65" y="1144"/>
                        <a:ext cx="17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75" name="Oval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12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6" name="Arc 23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71" y="1068"/>
                        <a:ext cx="194" cy="76"/>
                      </a:xfrm>
                      <a:custGeom>
                        <a:avLst/>
                        <a:gdLst>
                          <a:gd name="T0" fmla="*/ 0 w 43200"/>
                          <a:gd name="T1" fmla="*/ 0 h 22375"/>
                          <a:gd name="T2" fmla="*/ 0 w 43200"/>
                          <a:gd name="T3" fmla="*/ 0 h 22375"/>
                          <a:gd name="T4" fmla="*/ 0 w 43200"/>
                          <a:gd name="T5" fmla="*/ 0 h 22375"/>
                          <a:gd name="T6" fmla="*/ 0 60000 65536"/>
                          <a:gd name="T7" fmla="*/ 0 60000 65536"/>
                          <a:gd name="T8" fmla="*/ 0 60000 65536"/>
                          <a:gd name="T9" fmla="*/ 0 w 43200"/>
                          <a:gd name="T10" fmla="*/ 0 h 22375"/>
                          <a:gd name="T11" fmla="*/ 43200 w 43200"/>
                          <a:gd name="T12" fmla="*/ 22375 h 22375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200" h="22375" fill="none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</a:path>
                          <a:path w="43200" h="22375" stroke="0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  <a:lnTo>
                              <a:pt x="21600" y="21600"/>
                            </a:lnTo>
                            <a:lnTo>
                              <a:pt x="13" y="22375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77" name="Line 2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057" y="1144"/>
                        <a:ext cx="3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33831" name="Group 2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7" y="1915"/>
                      <a:ext cx="678" cy="100"/>
                      <a:chOff x="2057" y="1068"/>
                      <a:chExt cx="678" cy="100"/>
                    </a:xfrm>
                  </p:grpSpPr>
                  <p:sp>
                    <p:nvSpPr>
                      <p:cNvPr id="33870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65" y="1144"/>
                        <a:ext cx="17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71" name="Oval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12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2" name="Arc 24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71" y="1068"/>
                        <a:ext cx="194" cy="76"/>
                      </a:xfrm>
                      <a:custGeom>
                        <a:avLst/>
                        <a:gdLst>
                          <a:gd name="T0" fmla="*/ 0 w 43200"/>
                          <a:gd name="T1" fmla="*/ 0 h 22375"/>
                          <a:gd name="T2" fmla="*/ 0 w 43200"/>
                          <a:gd name="T3" fmla="*/ 0 h 22375"/>
                          <a:gd name="T4" fmla="*/ 0 w 43200"/>
                          <a:gd name="T5" fmla="*/ 0 h 22375"/>
                          <a:gd name="T6" fmla="*/ 0 60000 65536"/>
                          <a:gd name="T7" fmla="*/ 0 60000 65536"/>
                          <a:gd name="T8" fmla="*/ 0 60000 65536"/>
                          <a:gd name="T9" fmla="*/ 0 w 43200"/>
                          <a:gd name="T10" fmla="*/ 0 h 22375"/>
                          <a:gd name="T11" fmla="*/ 43200 w 43200"/>
                          <a:gd name="T12" fmla="*/ 22375 h 22375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200" h="22375" fill="none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</a:path>
                          <a:path w="43200" h="22375" stroke="0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  <a:lnTo>
                              <a:pt x="21600" y="21600"/>
                            </a:lnTo>
                            <a:lnTo>
                              <a:pt x="13" y="22375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73" name="Line 2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057" y="1144"/>
                        <a:ext cx="3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33832" name="Group 2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7" y="2254"/>
                      <a:ext cx="678" cy="100"/>
                      <a:chOff x="2057" y="1068"/>
                      <a:chExt cx="678" cy="100"/>
                    </a:xfrm>
                  </p:grpSpPr>
                  <p:sp>
                    <p:nvSpPr>
                      <p:cNvPr id="33866" name="Line 2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65" y="1144"/>
                        <a:ext cx="17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67" name="Oval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12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68" name="Arc 24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71" y="1068"/>
                        <a:ext cx="194" cy="76"/>
                      </a:xfrm>
                      <a:custGeom>
                        <a:avLst/>
                        <a:gdLst>
                          <a:gd name="T0" fmla="*/ 0 w 43200"/>
                          <a:gd name="T1" fmla="*/ 0 h 22375"/>
                          <a:gd name="T2" fmla="*/ 0 w 43200"/>
                          <a:gd name="T3" fmla="*/ 0 h 22375"/>
                          <a:gd name="T4" fmla="*/ 0 w 43200"/>
                          <a:gd name="T5" fmla="*/ 0 h 22375"/>
                          <a:gd name="T6" fmla="*/ 0 60000 65536"/>
                          <a:gd name="T7" fmla="*/ 0 60000 65536"/>
                          <a:gd name="T8" fmla="*/ 0 60000 65536"/>
                          <a:gd name="T9" fmla="*/ 0 w 43200"/>
                          <a:gd name="T10" fmla="*/ 0 h 22375"/>
                          <a:gd name="T11" fmla="*/ 43200 w 43200"/>
                          <a:gd name="T12" fmla="*/ 22375 h 22375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200" h="22375" fill="none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</a:path>
                          <a:path w="43200" h="22375" stroke="0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  <a:lnTo>
                              <a:pt x="21600" y="21600"/>
                            </a:lnTo>
                            <a:lnTo>
                              <a:pt x="13" y="22375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69" name="Line 2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057" y="1144"/>
                        <a:ext cx="3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33833" name="Group 2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7" y="2883"/>
                      <a:ext cx="678" cy="100"/>
                      <a:chOff x="2057" y="1068"/>
                      <a:chExt cx="678" cy="100"/>
                    </a:xfrm>
                  </p:grpSpPr>
                  <p:sp>
                    <p:nvSpPr>
                      <p:cNvPr id="33862" name="Line 2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65" y="1144"/>
                        <a:ext cx="17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63" name="Oval 2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12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64" name="Arc 25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71" y="1068"/>
                        <a:ext cx="194" cy="76"/>
                      </a:xfrm>
                      <a:custGeom>
                        <a:avLst/>
                        <a:gdLst>
                          <a:gd name="T0" fmla="*/ 0 w 43200"/>
                          <a:gd name="T1" fmla="*/ 0 h 22375"/>
                          <a:gd name="T2" fmla="*/ 0 w 43200"/>
                          <a:gd name="T3" fmla="*/ 0 h 22375"/>
                          <a:gd name="T4" fmla="*/ 0 w 43200"/>
                          <a:gd name="T5" fmla="*/ 0 h 22375"/>
                          <a:gd name="T6" fmla="*/ 0 60000 65536"/>
                          <a:gd name="T7" fmla="*/ 0 60000 65536"/>
                          <a:gd name="T8" fmla="*/ 0 60000 65536"/>
                          <a:gd name="T9" fmla="*/ 0 w 43200"/>
                          <a:gd name="T10" fmla="*/ 0 h 22375"/>
                          <a:gd name="T11" fmla="*/ 43200 w 43200"/>
                          <a:gd name="T12" fmla="*/ 22375 h 22375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200" h="22375" fill="none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</a:path>
                          <a:path w="43200" h="22375" stroke="0" extrusionOk="0">
                            <a:moveTo>
                              <a:pt x="13" y="22375"/>
                            </a:moveTo>
                            <a:cubicBezTo>
                              <a:pt x="4" y="22116"/>
                              <a:pt x="0" y="21858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  <a:lnTo>
                              <a:pt x="21600" y="21600"/>
                            </a:lnTo>
                            <a:lnTo>
                              <a:pt x="13" y="22375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65" name="Line 25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057" y="1144"/>
                        <a:ext cx="3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33834" name="Group 2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9" y="1821"/>
                      <a:ext cx="266" cy="48"/>
                      <a:chOff x="2469" y="1337"/>
                      <a:chExt cx="266" cy="48"/>
                    </a:xfrm>
                  </p:grpSpPr>
                  <p:sp>
                    <p:nvSpPr>
                      <p:cNvPr id="33860" name="Oval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337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61" name="Line 2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69" y="1362"/>
                        <a:ext cx="21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33835" name="Group 2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9" y="2185"/>
                      <a:ext cx="266" cy="48"/>
                      <a:chOff x="2469" y="1337"/>
                      <a:chExt cx="266" cy="48"/>
                    </a:xfrm>
                  </p:grpSpPr>
                  <p:sp>
                    <p:nvSpPr>
                      <p:cNvPr id="33858" name="Oval 2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337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59" name="Line 2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69" y="1362"/>
                        <a:ext cx="21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33836" name="Group 2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9" y="2499"/>
                      <a:ext cx="266" cy="48"/>
                      <a:chOff x="2469" y="1337"/>
                      <a:chExt cx="266" cy="48"/>
                    </a:xfrm>
                  </p:grpSpPr>
                  <p:sp>
                    <p:nvSpPr>
                      <p:cNvPr id="33856" name="Oval 2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1337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57" name="Line 2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69" y="1362"/>
                        <a:ext cx="21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33837" name="Line 2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3273"/>
                      <a:ext cx="0" cy="2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38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3539"/>
                      <a:ext cx="14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39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5" y="3563"/>
                      <a:ext cx="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40" name="Line 2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57" y="1386"/>
                      <a:ext cx="0" cy="157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graphicFrame>
                  <p:nvGraphicFramePr>
                    <p:cNvPr id="33841" name="Object 26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705" y="1319"/>
                    <a:ext cx="124" cy="228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3947" name="Equation" r:id="rId3" imgW="114151" imgH="215619" progId="Equation.3">
                            <p:embed/>
                          </p:oleObj>
                        </mc:Choice>
                        <mc:Fallback>
                          <p:oleObj name="Equation" r:id="rId3" imgW="114151" imgH="215619" progId="Equation.3">
                            <p:embed/>
                            <p:pic>
                              <p:nvPicPr>
                                <p:cNvPr id="0" name="Object 269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705" y="1319"/>
                                  <a:ext cx="124" cy="228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33842" name="Group 270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3654" y="3079"/>
                      <a:ext cx="895" cy="121"/>
                      <a:chOff x="2227" y="2305"/>
                      <a:chExt cx="895" cy="121"/>
                    </a:xfrm>
                  </p:grpSpPr>
                  <p:sp>
                    <p:nvSpPr>
                      <p:cNvPr id="33846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56" y="2354"/>
                        <a:ext cx="26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grpSp>
                    <p:nvGrpSpPr>
                      <p:cNvPr id="33847" name="Group 2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1" y="2305"/>
                        <a:ext cx="145" cy="121"/>
                        <a:chOff x="2541" y="2305"/>
                        <a:chExt cx="145" cy="121"/>
                      </a:xfrm>
                    </p:grpSpPr>
                    <p:sp>
                      <p:nvSpPr>
                        <p:cNvPr id="33854" name="Line 2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41" y="2305"/>
                          <a:ext cx="70" cy="12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855" name="Line 2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14" y="2305"/>
                          <a:ext cx="72" cy="12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grpSp>
                    <p:nvGrpSpPr>
                      <p:cNvPr id="33848" name="Group 2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87" y="2305"/>
                        <a:ext cx="145" cy="121"/>
                        <a:chOff x="2541" y="2305"/>
                        <a:chExt cx="145" cy="121"/>
                      </a:xfrm>
                    </p:grpSpPr>
                    <p:sp>
                      <p:nvSpPr>
                        <p:cNvPr id="33852" name="Line 2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41" y="2305"/>
                          <a:ext cx="70" cy="12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3853" name="Line 2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14" y="2305"/>
                          <a:ext cx="72" cy="12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33849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17" y="2305"/>
                        <a:ext cx="24" cy="4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50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32" y="2305"/>
                        <a:ext cx="24" cy="4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3851" name="Line 2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27" y="2354"/>
                        <a:ext cx="29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33843" name="Line 2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3" y="2692"/>
                      <a:ext cx="19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44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41" y="3587"/>
                      <a:ext cx="14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845" name="Line 2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90" y="3611"/>
                      <a:ext cx="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3380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324" y="2499"/>
                    <a:ext cx="0" cy="29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33801" name="Rectangle 285"/>
                <p:cNvSpPr>
                  <a:spLocks noChangeArrowheads="1"/>
                </p:cNvSpPr>
                <p:nvPr/>
              </p:nvSpPr>
              <p:spPr bwMode="auto">
                <a:xfrm>
                  <a:off x="3169" y="1784"/>
                  <a:ext cx="200" cy="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2400" i="1">
                      <a:latin typeface="Times New Roman" pitchFamily="18" charset="0"/>
                      <a:ea typeface="Gulim" pitchFamily="34" charset="-127"/>
                    </a:rPr>
                    <a:t>I</a:t>
                  </a:r>
                  <a:endParaRPr lang="en-US" sz="2400" i="1">
                    <a:latin typeface="Times New Roman" pitchFamily="18" charset="0"/>
                  </a:endParaRPr>
                </a:p>
              </p:txBody>
            </p:sp>
            <p:sp>
              <p:nvSpPr>
                <p:cNvPr id="33802" name="Line 286"/>
                <p:cNvSpPr>
                  <a:spLocks noChangeShapeType="1"/>
                </p:cNvSpPr>
                <p:nvPr/>
              </p:nvSpPr>
              <p:spPr bwMode="auto">
                <a:xfrm>
                  <a:off x="3360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33799" name="Text Box 287"/>
              <p:cNvSpPr txBox="1">
                <a:spLocks noChangeArrowheads="1"/>
              </p:cNvSpPr>
              <p:nvPr/>
            </p:nvSpPr>
            <p:spPr bwMode="auto">
              <a:xfrm>
                <a:off x="2880" y="1285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 sz="2000" i="1">
                    <a:latin typeface="Times New Roman" pitchFamily="18" charset="0"/>
                  </a:rPr>
                  <a:t>V</a:t>
                </a:r>
                <a:r>
                  <a:rPr lang="en-US" sz="2000" baseline="-25000">
                    <a:latin typeface="Times New Roman" pitchFamily="18" charset="0"/>
                  </a:rPr>
                  <a:t>ref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5257800"/>
          <a:ext cx="60960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9" name="Equation" r:id="rId3" imgW="2692400" imgH="431800" progId="Equation.3">
                  <p:embed/>
                </p:oleObj>
              </mc:Choice>
              <mc:Fallback>
                <p:oleObj name="Equation" r:id="rId3" imgW="26924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257800"/>
                        <a:ext cx="60960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 Box 147"/>
          <p:cNvSpPr txBox="1">
            <a:spLocks noChangeArrowheads="1"/>
          </p:cNvSpPr>
          <p:nvPr/>
        </p:nvSpPr>
        <p:spPr bwMode="auto">
          <a:xfrm>
            <a:off x="2590800" y="4572000"/>
            <a:ext cx="688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MSB</a:t>
            </a:r>
          </a:p>
        </p:txBody>
      </p:sp>
      <p:sp>
        <p:nvSpPr>
          <p:cNvPr id="34820" name="Text Box 148"/>
          <p:cNvSpPr txBox="1">
            <a:spLocks noChangeArrowheads="1"/>
          </p:cNvSpPr>
          <p:nvPr/>
        </p:nvSpPr>
        <p:spPr bwMode="auto">
          <a:xfrm>
            <a:off x="6781800" y="5181600"/>
            <a:ext cx="623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LSB</a:t>
            </a:r>
          </a:p>
        </p:txBody>
      </p:sp>
      <p:sp>
        <p:nvSpPr>
          <p:cNvPr id="34821" name="Line 149"/>
          <p:cNvSpPr>
            <a:spLocks noChangeShapeType="1"/>
          </p:cNvSpPr>
          <p:nvPr/>
        </p:nvSpPr>
        <p:spPr bwMode="auto">
          <a:xfrm>
            <a:off x="3048000" y="49530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4822" name="Text Box 152"/>
          <p:cNvSpPr txBox="1">
            <a:spLocks noChangeArrowheads="1"/>
          </p:cNvSpPr>
          <p:nvPr/>
        </p:nvSpPr>
        <p:spPr bwMode="auto">
          <a:xfrm>
            <a:off x="762000" y="1752600"/>
            <a:ext cx="28194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3" name="Text Box 155"/>
          <p:cNvSpPr txBox="1">
            <a:spLocks noChangeArrowheads="1"/>
          </p:cNvSpPr>
          <p:nvPr/>
        </p:nvSpPr>
        <p:spPr bwMode="auto">
          <a:xfrm>
            <a:off x="152400" y="1828800"/>
            <a:ext cx="3429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/>
              <a:t>Voltages </a:t>
            </a:r>
            <a:r>
              <a:rPr lang="en-US" sz="2000" i="1"/>
              <a:t>V</a:t>
            </a:r>
            <a:r>
              <a:rPr lang="en-US" sz="2000" baseline="-25000"/>
              <a:t>1</a:t>
            </a:r>
            <a:r>
              <a:rPr lang="en-US" sz="2000"/>
              <a:t> through </a:t>
            </a:r>
            <a:r>
              <a:rPr lang="en-US" sz="2000" i="1"/>
              <a:t>V</a:t>
            </a:r>
            <a:r>
              <a:rPr lang="en-US" sz="2000" baseline="-25000"/>
              <a:t>n</a:t>
            </a:r>
            <a:r>
              <a:rPr lang="en-US" sz="2000"/>
              <a:t> are either </a:t>
            </a:r>
            <a:r>
              <a:rPr lang="en-US" sz="2000" i="1"/>
              <a:t>V</a:t>
            </a:r>
            <a:r>
              <a:rPr lang="en-US" sz="2000" baseline="-25000"/>
              <a:t>ref</a:t>
            </a:r>
            <a:r>
              <a:rPr lang="en-US" sz="2000"/>
              <a:t> if corresponding bit is high or ground if corresponding bit is low</a:t>
            </a:r>
          </a:p>
          <a:p>
            <a:endParaRPr lang="en-US" sz="2000" i="1"/>
          </a:p>
          <a:p>
            <a:r>
              <a:rPr lang="en-US" sz="2000" i="1"/>
              <a:t>V</a:t>
            </a:r>
            <a:r>
              <a:rPr lang="en-US" sz="2000" baseline="-25000"/>
              <a:t>1</a:t>
            </a:r>
            <a:r>
              <a:rPr lang="en-US" sz="2000"/>
              <a:t> is most significant bit</a:t>
            </a:r>
          </a:p>
          <a:p>
            <a:endParaRPr lang="en-US" sz="2000" i="1"/>
          </a:p>
          <a:p>
            <a:r>
              <a:rPr lang="en-US" sz="2000" i="1"/>
              <a:t>V</a:t>
            </a:r>
            <a:r>
              <a:rPr lang="en-US" sz="2000" baseline="-25000"/>
              <a:t>n</a:t>
            </a:r>
            <a:r>
              <a:rPr lang="en-US" sz="2000"/>
              <a:t> is least significant bit</a:t>
            </a:r>
          </a:p>
        </p:txBody>
      </p:sp>
      <p:sp>
        <p:nvSpPr>
          <p:cNvPr id="34824" name="Line 159"/>
          <p:cNvSpPr>
            <a:spLocks noChangeShapeType="1"/>
          </p:cNvSpPr>
          <p:nvPr/>
        </p:nvSpPr>
        <p:spPr bwMode="auto">
          <a:xfrm flipH="1">
            <a:off x="6096000" y="54102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34825" name="Group 172"/>
          <p:cNvGrpSpPr>
            <a:grpSpLocks/>
          </p:cNvGrpSpPr>
          <p:nvPr/>
        </p:nvGrpSpPr>
        <p:grpSpPr bwMode="auto">
          <a:xfrm>
            <a:off x="3276600" y="1676400"/>
            <a:ext cx="5715000" cy="3505200"/>
            <a:chOff x="2160" y="1056"/>
            <a:chExt cx="3456" cy="2016"/>
          </a:xfrm>
        </p:grpSpPr>
        <p:sp>
          <p:nvSpPr>
            <p:cNvPr id="34826" name="Rectangle 157"/>
            <p:cNvSpPr>
              <a:spLocks noChangeArrowheads="1"/>
            </p:cNvSpPr>
            <p:nvPr/>
          </p:nvSpPr>
          <p:spPr bwMode="auto">
            <a:xfrm>
              <a:off x="2422" y="1056"/>
              <a:ext cx="3194" cy="2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27" name="Group 171"/>
            <p:cNvGrpSpPr>
              <a:grpSpLocks/>
            </p:cNvGrpSpPr>
            <p:nvPr/>
          </p:nvGrpSpPr>
          <p:grpSpPr bwMode="auto">
            <a:xfrm>
              <a:off x="2160" y="1056"/>
              <a:ext cx="3353" cy="1963"/>
              <a:chOff x="2160" y="1056"/>
              <a:chExt cx="3353" cy="1963"/>
            </a:xfrm>
          </p:grpSpPr>
          <p:sp>
            <p:nvSpPr>
              <p:cNvPr id="34828" name="Line 145"/>
              <p:cNvSpPr>
                <a:spLocks noChangeShapeType="1"/>
              </p:cNvSpPr>
              <p:nvPr/>
            </p:nvSpPr>
            <p:spPr bwMode="auto">
              <a:xfrm>
                <a:off x="4322" y="1730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34829" name="Group 169"/>
              <p:cNvGrpSpPr>
                <a:grpSpLocks/>
              </p:cNvGrpSpPr>
              <p:nvPr/>
            </p:nvGrpSpPr>
            <p:grpSpPr bwMode="auto">
              <a:xfrm>
                <a:off x="2160" y="1056"/>
                <a:ext cx="3353" cy="1963"/>
                <a:chOff x="2160" y="1056"/>
                <a:chExt cx="3353" cy="1963"/>
              </a:xfrm>
            </p:grpSpPr>
            <p:sp>
              <p:nvSpPr>
                <p:cNvPr id="34830" name="Rectangle 144"/>
                <p:cNvSpPr>
                  <a:spLocks noChangeArrowheads="1"/>
                </p:cNvSpPr>
                <p:nvPr/>
              </p:nvSpPr>
              <p:spPr bwMode="auto">
                <a:xfrm>
                  <a:off x="4154" y="1590"/>
                  <a:ext cx="173" cy="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2400" i="1">
                      <a:latin typeface="Times New Roman" pitchFamily="18" charset="0"/>
                      <a:ea typeface="Gulim" pitchFamily="34" charset="-127"/>
                    </a:rPr>
                    <a:t>I</a:t>
                  </a:r>
                  <a:endParaRPr lang="en-US" sz="2400" i="1">
                    <a:latin typeface="Times New Roman" pitchFamily="18" charset="0"/>
                  </a:endParaRPr>
                </a:p>
              </p:txBody>
            </p:sp>
            <p:grpSp>
              <p:nvGrpSpPr>
                <p:cNvPr id="34831" name="Group 168"/>
                <p:cNvGrpSpPr>
                  <a:grpSpLocks/>
                </p:cNvGrpSpPr>
                <p:nvPr/>
              </p:nvGrpSpPr>
              <p:grpSpPr bwMode="auto">
                <a:xfrm>
                  <a:off x="2160" y="1056"/>
                  <a:ext cx="3353" cy="1963"/>
                  <a:chOff x="2160" y="1056"/>
                  <a:chExt cx="3353" cy="1963"/>
                </a:xfrm>
              </p:grpSpPr>
              <p:grpSp>
                <p:nvGrpSpPr>
                  <p:cNvPr id="3483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160" y="1288"/>
                    <a:ext cx="3353" cy="1731"/>
                    <a:chOff x="1705" y="1319"/>
                    <a:chExt cx="3887" cy="2292"/>
                  </a:xfrm>
                </p:grpSpPr>
                <p:grpSp>
                  <p:nvGrpSpPr>
                    <p:cNvPr id="34838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5" y="1319"/>
                      <a:ext cx="3887" cy="2292"/>
                      <a:chOff x="1705" y="1319"/>
                      <a:chExt cx="3887" cy="2292"/>
                    </a:xfrm>
                  </p:grpSpPr>
                  <p:sp>
                    <p:nvSpPr>
                      <p:cNvPr id="34840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402"/>
                        <a:ext cx="145" cy="11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41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1" y="2088"/>
                        <a:ext cx="169" cy="13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42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835" y="1628"/>
                        <a:ext cx="145" cy="12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43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4320" y="2284"/>
                        <a:ext cx="528" cy="57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84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72" y="2571"/>
                        <a:ext cx="40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45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66" y="2331"/>
                        <a:ext cx="182" cy="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ko-KR">
                            <a:latin typeface="Arial" charset="0"/>
                            <a:ea typeface="Gulim" pitchFamily="34" charset="-127"/>
                          </a:rPr>
                          <a:t>-</a:t>
                        </a:r>
                      </a:p>
                    </p:txBody>
                  </p:sp>
                  <p:sp>
                    <p:nvSpPr>
                      <p:cNvPr id="34846" name="Text Box 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66" y="2569"/>
                        <a:ext cx="222" cy="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ko-KR">
                            <a:latin typeface="Arial" charset="0"/>
                            <a:ea typeface="Gulim" pitchFamily="34" charset="-127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34847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9" y="1748"/>
                        <a:ext cx="0" cy="13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48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9" y="2402"/>
                        <a:ext cx="38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grpSp>
                    <p:nvGrpSpPr>
                      <p:cNvPr id="34849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04" y="1484"/>
                        <a:ext cx="895" cy="337"/>
                        <a:chOff x="2904" y="1000"/>
                        <a:chExt cx="895" cy="337"/>
                      </a:xfrm>
                    </p:grpSpPr>
                    <p:grpSp>
                      <p:nvGrpSpPr>
                        <p:cNvPr id="34963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04" y="1216"/>
                          <a:ext cx="895" cy="121"/>
                          <a:chOff x="2227" y="2305"/>
                          <a:chExt cx="895" cy="121"/>
                        </a:xfrm>
                      </p:grpSpPr>
                      <p:sp>
                        <p:nvSpPr>
                          <p:cNvPr id="34965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56" y="2354"/>
                            <a:ext cx="266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grpSp>
                        <p:nvGrpSpPr>
                          <p:cNvPr id="34966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41" y="2305"/>
                            <a:ext cx="145" cy="121"/>
                            <a:chOff x="2541" y="2305"/>
                            <a:chExt cx="145" cy="121"/>
                          </a:xfrm>
                        </p:grpSpPr>
                        <p:sp>
                          <p:nvSpPr>
                            <p:cNvPr id="34973" name="Line 2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41" y="2305"/>
                              <a:ext cx="70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  <p:sp>
                          <p:nvSpPr>
                            <p:cNvPr id="34974" name="Line 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614" y="2305"/>
                              <a:ext cx="72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</p:grpSp>
                      <p:grpSp>
                        <p:nvGrpSpPr>
                          <p:cNvPr id="34967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87" y="2305"/>
                            <a:ext cx="145" cy="121"/>
                            <a:chOff x="2541" y="2305"/>
                            <a:chExt cx="145" cy="121"/>
                          </a:xfrm>
                        </p:grpSpPr>
                        <p:sp>
                          <p:nvSpPr>
                            <p:cNvPr id="34971" name="Line 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41" y="2305"/>
                              <a:ext cx="70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  <p:sp>
                          <p:nvSpPr>
                            <p:cNvPr id="34972" name="Line 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614" y="2305"/>
                              <a:ext cx="72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</p:grpSp>
                      <p:sp>
                        <p:nvSpPr>
                          <p:cNvPr id="34968" name="Line 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517" y="2305"/>
                            <a:ext cx="24" cy="4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969" name="Line 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32" y="2305"/>
                            <a:ext cx="24" cy="4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970" name="Line 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227" y="2354"/>
                            <a:ext cx="290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34964" name="Text Box 2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4" y="1000"/>
                          <a:ext cx="23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ko-KR">
                              <a:latin typeface="Times New Roman" pitchFamily="18" charset="0"/>
                              <a:ea typeface="Gulim" pitchFamily="34" charset="-127"/>
                            </a:rPr>
                            <a:t>R</a:t>
                          </a:r>
                        </a:p>
                      </p:txBody>
                    </p:sp>
                  </p:grpSp>
                  <p:grpSp>
                    <p:nvGrpSpPr>
                      <p:cNvPr id="34850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04" y="1823"/>
                        <a:ext cx="895" cy="337"/>
                        <a:chOff x="2904" y="1000"/>
                        <a:chExt cx="895" cy="337"/>
                      </a:xfrm>
                    </p:grpSpPr>
                    <p:grpSp>
                      <p:nvGrpSpPr>
                        <p:cNvPr id="34951" name="Group 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04" y="1216"/>
                          <a:ext cx="895" cy="121"/>
                          <a:chOff x="2227" y="2305"/>
                          <a:chExt cx="895" cy="121"/>
                        </a:xfrm>
                      </p:grpSpPr>
                      <p:sp>
                        <p:nvSpPr>
                          <p:cNvPr id="34953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56" y="2354"/>
                            <a:ext cx="266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grpSp>
                        <p:nvGrpSpPr>
                          <p:cNvPr id="34954" name="Group 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41" y="2305"/>
                            <a:ext cx="145" cy="121"/>
                            <a:chOff x="2541" y="2305"/>
                            <a:chExt cx="145" cy="121"/>
                          </a:xfrm>
                        </p:grpSpPr>
                        <p:sp>
                          <p:nvSpPr>
                            <p:cNvPr id="34961" name="Line 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41" y="2305"/>
                              <a:ext cx="70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  <p:sp>
                          <p:nvSpPr>
                            <p:cNvPr id="34962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614" y="2305"/>
                              <a:ext cx="72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</p:grpSp>
                      <p:grpSp>
                        <p:nvGrpSpPr>
                          <p:cNvPr id="34955" name="Group 3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87" y="2305"/>
                            <a:ext cx="145" cy="121"/>
                            <a:chOff x="2541" y="2305"/>
                            <a:chExt cx="145" cy="121"/>
                          </a:xfrm>
                        </p:grpSpPr>
                        <p:sp>
                          <p:nvSpPr>
                            <p:cNvPr id="34959" name="Line 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41" y="2305"/>
                              <a:ext cx="70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  <p:sp>
                          <p:nvSpPr>
                            <p:cNvPr id="34960" name="Line 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614" y="2305"/>
                              <a:ext cx="72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</p:grpSp>
                      <p:sp>
                        <p:nvSpPr>
                          <p:cNvPr id="34956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517" y="2305"/>
                            <a:ext cx="24" cy="4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957" name="Line 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32" y="2305"/>
                            <a:ext cx="24" cy="4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958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227" y="2354"/>
                            <a:ext cx="290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34952" name="Text Box 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4" y="1000"/>
                          <a:ext cx="31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ko-KR">
                              <a:latin typeface="Times New Roman" pitchFamily="18" charset="0"/>
                              <a:ea typeface="Gulim" pitchFamily="34" charset="-127"/>
                            </a:rPr>
                            <a:t>2R</a:t>
                          </a:r>
                        </a:p>
                      </p:txBody>
                    </p:sp>
                  </p:grpSp>
                  <p:grpSp>
                    <p:nvGrpSpPr>
                      <p:cNvPr id="34851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04" y="2138"/>
                        <a:ext cx="895" cy="337"/>
                        <a:chOff x="2904" y="1000"/>
                        <a:chExt cx="895" cy="337"/>
                      </a:xfrm>
                    </p:grpSpPr>
                    <p:grpSp>
                      <p:nvGrpSpPr>
                        <p:cNvPr id="34939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04" y="1216"/>
                          <a:ext cx="895" cy="121"/>
                          <a:chOff x="2227" y="2305"/>
                          <a:chExt cx="895" cy="121"/>
                        </a:xfrm>
                      </p:grpSpPr>
                      <p:sp>
                        <p:nvSpPr>
                          <p:cNvPr id="34941" name="Line 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56" y="2354"/>
                            <a:ext cx="266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grpSp>
                        <p:nvGrpSpPr>
                          <p:cNvPr id="34942" name="Group 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41" y="2305"/>
                            <a:ext cx="145" cy="121"/>
                            <a:chOff x="2541" y="2305"/>
                            <a:chExt cx="145" cy="121"/>
                          </a:xfrm>
                        </p:grpSpPr>
                        <p:sp>
                          <p:nvSpPr>
                            <p:cNvPr id="34949" name="Line 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41" y="2305"/>
                              <a:ext cx="70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  <p:sp>
                          <p:nvSpPr>
                            <p:cNvPr id="34950" name="Line 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614" y="2305"/>
                              <a:ext cx="72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</p:grpSp>
                      <p:grpSp>
                        <p:nvGrpSpPr>
                          <p:cNvPr id="34943" name="Group 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87" y="2305"/>
                            <a:ext cx="145" cy="121"/>
                            <a:chOff x="2541" y="2305"/>
                            <a:chExt cx="145" cy="121"/>
                          </a:xfrm>
                        </p:grpSpPr>
                        <p:sp>
                          <p:nvSpPr>
                            <p:cNvPr id="34947" name="Line 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41" y="2305"/>
                              <a:ext cx="70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  <p:sp>
                          <p:nvSpPr>
                            <p:cNvPr id="34948" name="Line 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614" y="2305"/>
                              <a:ext cx="72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</p:grpSp>
                      <p:sp>
                        <p:nvSpPr>
                          <p:cNvPr id="34944" name="Line 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517" y="2305"/>
                            <a:ext cx="24" cy="4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945" name="Line 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32" y="2305"/>
                            <a:ext cx="24" cy="4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946" name="Line 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227" y="2354"/>
                            <a:ext cx="290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34940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4" y="1000"/>
                          <a:ext cx="31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ko-KR">
                              <a:latin typeface="Times New Roman" pitchFamily="18" charset="0"/>
                              <a:ea typeface="Gulim" pitchFamily="34" charset="-127"/>
                            </a:rPr>
                            <a:t>4R</a:t>
                          </a:r>
                        </a:p>
                      </p:txBody>
                    </p:sp>
                  </p:grpSp>
                  <p:grpSp>
                    <p:nvGrpSpPr>
                      <p:cNvPr id="34852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04" y="2863"/>
                        <a:ext cx="895" cy="337"/>
                        <a:chOff x="2904" y="1000"/>
                        <a:chExt cx="895" cy="337"/>
                      </a:xfrm>
                    </p:grpSpPr>
                    <p:grpSp>
                      <p:nvGrpSpPr>
                        <p:cNvPr id="34927" name="Group 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04" y="1216"/>
                          <a:ext cx="895" cy="121"/>
                          <a:chOff x="2227" y="2305"/>
                          <a:chExt cx="895" cy="121"/>
                        </a:xfrm>
                      </p:grpSpPr>
                      <p:sp>
                        <p:nvSpPr>
                          <p:cNvPr id="34929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56" y="2354"/>
                            <a:ext cx="266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grpSp>
                        <p:nvGrpSpPr>
                          <p:cNvPr id="34930" name="Group 5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41" y="2305"/>
                            <a:ext cx="145" cy="121"/>
                            <a:chOff x="2541" y="2305"/>
                            <a:chExt cx="145" cy="121"/>
                          </a:xfrm>
                        </p:grpSpPr>
                        <p:sp>
                          <p:nvSpPr>
                            <p:cNvPr id="34937" name="Line 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41" y="2305"/>
                              <a:ext cx="70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  <p:sp>
                          <p:nvSpPr>
                            <p:cNvPr id="34938" name="Line 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614" y="2305"/>
                              <a:ext cx="72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</p:grpSp>
                      <p:grpSp>
                        <p:nvGrpSpPr>
                          <p:cNvPr id="34931" name="Group 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87" y="2305"/>
                            <a:ext cx="145" cy="121"/>
                            <a:chOff x="2541" y="2305"/>
                            <a:chExt cx="145" cy="121"/>
                          </a:xfrm>
                        </p:grpSpPr>
                        <p:sp>
                          <p:nvSpPr>
                            <p:cNvPr id="34935" name="Line 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41" y="2305"/>
                              <a:ext cx="70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  <p:sp>
                          <p:nvSpPr>
                            <p:cNvPr id="34936" name="Lin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614" y="2305"/>
                              <a:ext cx="72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</p:grpSp>
                      <p:sp>
                        <p:nvSpPr>
                          <p:cNvPr id="34932" name="Line 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517" y="2305"/>
                            <a:ext cx="24" cy="4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933" name="Line 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32" y="2305"/>
                            <a:ext cx="24" cy="4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934" name="Line 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227" y="2354"/>
                            <a:ext cx="290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34928" name="Text Box 6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4" y="1000"/>
                          <a:ext cx="458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ko-KR">
                              <a:latin typeface="Times New Roman" pitchFamily="18" charset="0"/>
                              <a:ea typeface="Gulim" pitchFamily="34" charset="-127"/>
                            </a:rPr>
                            <a:t>2</a:t>
                          </a:r>
                          <a:r>
                            <a:rPr lang="en-US" altLang="ko-KR" baseline="30000">
                              <a:latin typeface="Times New Roman" pitchFamily="18" charset="0"/>
                              <a:ea typeface="Gulim" pitchFamily="34" charset="-127"/>
                            </a:rPr>
                            <a:t>n-1</a:t>
                          </a:r>
                          <a:r>
                            <a:rPr lang="en-US" altLang="ko-KR">
                              <a:latin typeface="Times New Roman" pitchFamily="18" charset="0"/>
                              <a:ea typeface="Gulim" pitchFamily="34" charset="-127"/>
                            </a:rPr>
                            <a:t>R</a:t>
                          </a:r>
                        </a:p>
                      </p:txBody>
                    </p:sp>
                  </p:grpSp>
                  <p:sp>
                    <p:nvSpPr>
                      <p:cNvPr id="34853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15" y="2571"/>
                        <a:ext cx="0" cy="29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grpSp>
                    <p:nvGrpSpPr>
                      <p:cNvPr id="34854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90" y="1750"/>
                        <a:ext cx="895" cy="338"/>
                        <a:chOff x="2904" y="999"/>
                        <a:chExt cx="895" cy="338"/>
                      </a:xfrm>
                    </p:grpSpPr>
                    <p:grpSp>
                      <p:nvGrpSpPr>
                        <p:cNvPr id="34915" name="Group 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04" y="1216"/>
                          <a:ext cx="895" cy="121"/>
                          <a:chOff x="2227" y="2305"/>
                          <a:chExt cx="895" cy="121"/>
                        </a:xfrm>
                      </p:grpSpPr>
                      <p:sp>
                        <p:nvSpPr>
                          <p:cNvPr id="34917" name="Line 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56" y="2354"/>
                            <a:ext cx="266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grpSp>
                        <p:nvGrpSpPr>
                          <p:cNvPr id="34918" name="Group 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41" y="2305"/>
                            <a:ext cx="145" cy="121"/>
                            <a:chOff x="2541" y="2305"/>
                            <a:chExt cx="145" cy="121"/>
                          </a:xfrm>
                        </p:grpSpPr>
                        <p:sp>
                          <p:nvSpPr>
                            <p:cNvPr id="34925" name="Line 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41" y="2305"/>
                              <a:ext cx="70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  <p:sp>
                          <p:nvSpPr>
                            <p:cNvPr id="34926" name="Line 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614" y="2305"/>
                              <a:ext cx="72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</p:grpSp>
                      <p:grpSp>
                        <p:nvGrpSpPr>
                          <p:cNvPr id="34919" name="Group 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87" y="2305"/>
                            <a:ext cx="145" cy="121"/>
                            <a:chOff x="2541" y="2305"/>
                            <a:chExt cx="145" cy="121"/>
                          </a:xfrm>
                        </p:grpSpPr>
                        <p:sp>
                          <p:nvSpPr>
                            <p:cNvPr id="34923" name="Line 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41" y="2305"/>
                              <a:ext cx="70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  <p:sp>
                          <p:nvSpPr>
                            <p:cNvPr id="34924" name="Line 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614" y="2305"/>
                              <a:ext cx="72" cy="12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IN"/>
                            </a:p>
                          </p:txBody>
                        </p:sp>
                      </p:grpSp>
                      <p:sp>
                        <p:nvSpPr>
                          <p:cNvPr id="34920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517" y="2305"/>
                            <a:ext cx="24" cy="4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921" name="Lin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32" y="2305"/>
                            <a:ext cx="24" cy="4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922" name="Line 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227" y="2354"/>
                            <a:ext cx="290" cy="0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34916" name="Text Box 8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4" y="999"/>
                          <a:ext cx="289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erdana" pitchFamily="34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ko-KR">
                              <a:latin typeface="Times New Roman" pitchFamily="18" charset="0"/>
                              <a:ea typeface="Gulim" pitchFamily="34" charset="-127"/>
                            </a:rPr>
                            <a:t>Rf</a:t>
                          </a:r>
                          <a:endParaRPr lang="en-US" altLang="ko-KR" baseline="-25000">
                            <a:latin typeface="Times New Roman" pitchFamily="18" charset="0"/>
                            <a:ea typeface="Gulim" pitchFamily="34" charset="-127"/>
                          </a:endParaRPr>
                        </a:p>
                      </p:txBody>
                    </p:sp>
                  </p:grpSp>
                  <p:sp>
                    <p:nvSpPr>
                      <p:cNvPr id="34855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90" y="2015"/>
                        <a:ext cx="0" cy="38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56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85" y="2015"/>
                        <a:ext cx="0" cy="5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57" name="Text Box 8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98" y="2339"/>
                        <a:ext cx="394" cy="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erdana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ko-KR" sz="2000" i="1">
                            <a:latin typeface="Times New Roman" pitchFamily="18" charset="0"/>
                            <a:ea typeface="Gulim" pitchFamily="34" charset="-127"/>
                          </a:rPr>
                          <a:t>V</a:t>
                        </a:r>
                        <a:r>
                          <a:rPr lang="en-US" altLang="ko-KR" sz="2000" baseline="-25000">
                            <a:latin typeface="Times New Roman" pitchFamily="18" charset="0"/>
                            <a:ea typeface="Gulim" pitchFamily="34" charset="-127"/>
                          </a:rPr>
                          <a:t>ou</a:t>
                        </a:r>
                        <a:r>
                          <a:rPr lang="en-US" altLang="ko-KR" sz="2400" baseline="-25000">
                            <a:latin typeface="Times New Roman" pitchFamily="18" charset="0"/>
                            <a:ea typeface="Gulim" pitchFamily="34" charset="-127"/>
                          </a:rPr>
                          <a:t>t</a:t>
                        </a:r>
                      </a:p>
                    </p:txBody>
                  </p:sp>
                  <p:sp>
                    <p:nvSpPr>
                      <p:cNvPr id="34858" name="Oval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6" y="1725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859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6" y="20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860" name="Oval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6" y="310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861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811" y="2983"/>
                        <a:ext cx="145" cy="12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62" name="Oval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6" y="2378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863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69" y="1434"/>
                        <a:ext cx="0" cy="186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grpSp>
                    <p:nvGrpSpPr>
                      <p:cNvPr id="34864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9" y="3273"/>
                        <a:ext cx="265" cy="48"/>
                        <a:chOff x="2469" y="2789"/>
                        <a:chExt cx="265" cy="48"/>
                      </a:xfrm>
                    </p:grpSpPr>
                    <p:sp>
                      <p:nvSpPr>
                        <p:cNvPr id="34913" name="Line 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469" y="2813"/>
                          <a:ext cx="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4914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6" y="2789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4865" name="Group 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57" y="1552"/>
                        <a:ext cx="678" cy="100"/>
                        <a:chOff x="2057" y="1068"/>
                        <a:chExt cx="678" cy="100"/>
                      </a:xfrm>
                    </p:grpSpPr>
                    <p:sp>
                      <p:nvSpPr>
                        <p:cNvPr id="34909" name="Lin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65" y="1144"/>
                          <a:ext cx="17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4910" name="Oval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7" y="1120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11" name="Arc 98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2371" y="1068"/>
                          <a:ext cx="194" cy="76"/>
                        </a:xfrm>
                        <a:custGeom>
                          <a:avLst/>
                          <a:gdLst>
                            <a:gd name="T0" fmla="*/ 0 w 43200"/>
                            <a:gd name="T1" fmla="*/ 0 h 22375"/>
                            <a:gd name="T2" fmla="*/ 0 w 43200"/>
                            <a:gd name="T3" fmla="*/ 0 h 22375"/>
                            <a:gd name="T4" fmla="*/ 0 w 43200"/>
                            <a:gd name="T5" fmla="*/ 0 h 22375"/>
                            <a:gd name="T6" fmla="*/ 0 60000 65536"/>
                            <a:gd name="T7" fmla="*/ 0 60000 65536"/>
                            <a:gd name="T8" fmla="*/ 0 60000 65536"/>
                            <a:gd name="T9" fmla="*/ 0 w 43200"/>
                            <a:gd name="T10" fmla="*/ 0 h 22375"/>
                            <a:gd name="T11" fmla="*/ 43200 w 43200"/>
                            <a:gd name="T12" fmla="*/ 22375 h 2237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43200" h="22375" fill="none" extrusionOk="0">
                              <a:moveTo>
                                <a:pt x="13" y="22375"/>
                              </a:moveTo>
                              <a:cubicBezTo>
                                <a:pt x="4" y="22116"/>
                                <a:pt x="0" y="21858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33529" y="-1"/>
                                <a:pt x="43199" y="9670"/>
                                <a:pt x="43200" y="21599"/>
                              </a:cubicBezTo>
                            </a:path>
                            <a:path w="43200" h="22375" stroke="0" extrusionOk="0">
                              <a:moveTo>
                                <a:pt x="13" y="22375"/>
                              </a:moveTo>
                              <a:cubicBezTo>
                                <a:pt x="4" y="22116"/>
                                <a:pt x="0" y="21858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33529" y="-1"/>
                                <a:pt x="43199" y="9670"/>
                                <a:pt x="43200" y="21599"/>
                              </a:cubicBezTo>
                              <a:lnTo>
                                <a:pt x="21600" y="21600"/>
                              </a:lnTo>
                              <a:lnTo>
                                <a:pt x="13" y="22375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4912" name="Line 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57" y="1144"/>
                          <a:ext cx="3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grpSp>
                    <p:nvGrpSpPr>
                      <p:cNvPr id="34866" name="Group 1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57" y="1915"/>
                        <a:ext cx="678" cy="100"/>
                        <a:chOff x="2057" y="1068"/>
                        <a:chExt cx="678" cy="100"/>
                      </a:xfrm>
                    </p:grpSpPr>
                    <p:sp>
                      <p:nvSpPr>
                        <p:cNvPr id="34905" name="Line 1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65" y="1144"/>
                          <a:ext cx="17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4906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7" y="1120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07" name="Arc 10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2371" y="1068"/>
                          <a:ext cx="194" cy="76"/>
                        </a:xfrm>
                        <a:custGeom>
                          <a:avLst/>
                          <a:gdLst>
                            <a:gd name="T0" fmla="*/ 0 w 43200"/>
                            <a:gd name="T1" fmla="*/ 0 h 22375"/>
                            <a:gd name="T2" fmla="*/ 0 w 43200"/>
                            <a:gd name="T3" fmla="*/ 0 h 22375"/>
                            <a:gd name="T4" fmla="*/ 0 w 43200"/>
                            <a:gd name="T5" fmla="*/ 0 h 22375"/>
                            <a:gd name="T6" fmla="*/ 0 60000 65536"/>
                            <a:gd name="T7" fmla="*/ 0 60000 65536"/>
                            <a:gd name="T8" fmla="*/ 0 60000 65536"/>
                            <a:gd name="T9" fmla="*/ 0 w 43200"/>
                            <a:gd name="T10" fmla="*/ 0 h 22375"/>
                            <a:gd name="T11" fmla="*/ 43200 w 43200"/>
                            <a:gd name="T12" fmla="*/ 22375 h 2237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43200" h="22375" fill="none" extrusionOk="0">
                              <a:moveTo>
                                <a:pt x="13" y="22375"/>
                              </a:moveTo>
                              <a:cubicBezTo>
                                <a:pt x="4" y="22116"/>
                                <a:pt x="0" y="21858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33529" y="-1"/>
                                <a:pt x="43199" y="9670"/>
                                <a:pt x="43200" y="21599"/>
                              </a:cubicBezTo>
                            </a:path>
                            <a:path w="43200" h="22375" stroke="0" extrusionOk="0">
                              <a:moveTo>
                                <a:pt x="13" y="22375"/>
                              </a:moveTo>
                              <a:cubicBezTo>
                                <a:pt x="4" y="22116"/>
                                <a:pt x="0" y="21858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33529" y="-1"/>
                                <a:pt x="43199" y="9670"/>
                                <a:pt x="43200" y="21599"/>
                              </a:cubicBezTo>
                              <a:lnTo>
                                <a:pt x="21600" y="21600"/>
                              </a:lnTo>
                              <a:lnTo>
                                <a:pt x="13" y="22375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4908" name="Line 1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57" y="1144"/>
                          <a:ext cx="3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grpSp>
                    <p:nvGrpSpPr>
                      <p:cNvPr id="34867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57" y="2254"/>
                        <a:ext cx="678" cy="100"/>
                        <a:chOff x="2057" y="1068"/>
                        <a:chExt cx="678" cy="100"/>
                      </a:xfrm>
                    </p:grpSpPr>
                    <p:sp>
                      <p:nvSpPr>
                        <p:cNvPr id="34901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65" y="1144"/>
                          <a:ext cx="17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4902" name="Oval 1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7" y="1120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03" name="Arc 108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2371" y="1068"/>
                          <a:ext cx="194" cy="76"/>
                        </a:xfrm>
                        <a:custGeom>
                          <a:avLst/>
                          <a:gdLst>
                            <a:gd name="T0" fmla="*/ 0 w 43200"/>
                            <a:gd name="T1" fmla="*/ 0 h 22375"/>
                            <a:gd name="T2" fmla="*/ 0 w 43200"/>
                            <a:gd name="T3" fmla="*/ 0 h 22375"/>
                            <a:gd name="T4" fmla="*/ 0 w 43200"/>
                            <a:gd name="T5" fmla="*/ 0 h 22375"/>
                            <a:gd name="T6" fmla="*/ 0 60000 65536"/>
                            <a:gd name="T7" fmla="*/ 0 60000 65536"/>
                            <a:gd name="T8" fmla="*/ 0 60000 65536"/>
                            <a:gd name="T9" fmla="*/ 0 w 43200"/>
                            <a:gd name="T10" fmla="*/ 0 h 22375"/>
                            <a:gd name="T11" fmla="*/ 43200 w 43200"/>
                            <a:gd name="T12" fmla="*/ 22375 h 2237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43200" h="22375" fill="none" extrusionOk="0">
                              <a:moveTo>
                                <a:pt x="13" y="22375"/>
                              </a:moveTo>
                              <a:cubicBezTo>
                                <a:pt x="4" y="22116"/>
                                <a:pt x="0" y="21858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33529" y="-1"/>
                                <a:pt x="43199" y="9670"/>
                                <a:pt x="43200" y="21599"/>
                              </a:cubicBezTo>
                            </a:path>
                            <a:path w="43200" h="22375" stroke="0" extrusionOk="0">
                              <a:moveTo>
                                <a:pt x="13" y="22375"/>
                              </a:moveTo>
                              <a:cubicBezTo>
                                <a:pt x="4" y="22116"/>
                                <a:pt x="0" y="21858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33529" y="-1"/>
                                <a:pt x="43199" y="9670"/>
                                <a:pt x="43200" y="21599"/>
                              </a:cubicBezTo>
                              <a:lnTo>
                                <a:pt x="21600" y="21600"/>
                              </a:lnTo>
                              <a:lnTo>
                                <a:pt x="13" y="22375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4904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57" y="1144"/>
                          <a:ext cx="3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grpSp>
                    <p:nvGrpSpPr>
                      <p:cNvPr id="34868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57" y="2883"/>
                        <a:ext cx="678" cy="100"/>
                        <a:chOff x="2057" y="1068"/>
                        <a:chExt cx="678" cy="100"/>
                      </a:xfrm>
                    </p:grpSpPr>
                    <p:sp>
                      <p:nvSpPr>
                        <p:cNvPr id="34897" name="Line 1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65" y="1144"/>
                          <a:ext cx="17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4898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7" y="1120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99" name="Arc 11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2371" y="1068"/>
                          <a:ext cx="194" cy="76"/>
                        </a:xfrm>
                        <a:custGeom>
                          <a:avLst/>
                          <a:gdLst>
                            <a:gd name="T0" fmla="*/ 0 w 43200"/>
                            <a:gd name="T1" fmla="*/ 0 h 22375"/>
                            <a:gd name="T2" fmla="*/ 0 w 43200"/>
                            <a:gd name="T3" fmla="*/ 0 h 22375"/>
                            <a:gd name="T4" fmla="*/ 0 w 43200"/>
                            <a:gd name="T5" fmla="*/ 0 h 22375"/>
                            <a:gd name="T6" fmla="*/ 0 60000 65536"/>
                            <a:gd name="T7" fmla="*/ 0 60000 65536"/>
                            <a:gd name="T8" fmla="*/ 0 60000 65536"/>
                            <a:gd name="T9" fmla="*/ 0 w 43200"/>
                            <a:gd name="T10" fmla="*/ 0 h 22375"/>
                            <a:gd name="T11" fmla="*/ 43200 w 43200"/>
                            <a:gd name="T12" fmla="*/ 22375 h 2237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43200" h="22375" fill="none" extrusionOk="0">
                              <a:moveTo>
                                <a:pt x="13" y="22375"/>
                              </a:moveTo>
                              <a:cubicBezTo>
                                <a:pt x="4" y="22116"/>
                                <a:pt x="0" y="21858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33529" y="-1"/>
                                <a:pt x="43199" y="9670"/>
                                <a:pt x="43200" y="21599"/>
                              </a:cubicBezTo>
                            </a:path>
                            <a:path w="43200" h="22375" stroke="0" extrusionOk="0">
                              <a:moveTo>
                                <a:pt x="13" y="22375"/>
                              </a:moveTo>
                              <a:cubicBezTo>
                                <a:pt x="4" y="22116"/>
                                <a:pt x="0" y="21858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33529" y="-1"/>
                                <a:pt x="43199" y="9670"/>
                                <a:pt x="43200" y="21599"/>
                              </a:cubicBezTo>
                              <a:lnTo>
                                <a:pt x="21600" y="21600"/>
                              </a:lnTo>
                              <a:lnTo>
                                <a:pt x="13" y="22375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4900" name="Line 1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57" y="1144"/>
                          <a:ext cx="3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grpSp>
                    <p:nvGrpSpPr>
                      <p:cNvPr id="34869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9" y="1821"/>
                        <a:ext cx="266" cy="48"/>
                        <a:chOff x="2469" y="1337"/>
                        <a:chExt cx="266" cy="48"/>
                      </a:xfrm>
                    </p:grpSpPr>
                    <p:sp>
                      <p:nvSpPr>
                        <p:cNvPr id="34895" name="Oval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7" y="1337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96" name="Line 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69" y="1362"/>
                          <a:ext cx="2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grpSp>
                    <p:nvGrpSpPr>
                      <p:cNvPr id="34870" name="Group 1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9" y="2185"/>
                        <a:ext cx="266" cy="48"/>
                        <a:chOff x="2469" y="1337"/>
                        <a:chExt cx="266" cy="48"/>
                      </a:xfrm>
                    </p:grpSpPr>
                    <p:sp>
                      <p:nvSpPr>
                        <p:cNvPr id="34893" name="Oval 1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7" y="1337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94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69" y="1362"/>
                          <a:ext cx="2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grpSp>
                    <p:nvGrpSpPr>
                      <p:cNvPr id="34871" name="Group 1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9" y="2499"/>
                        <a:ext cx="266" cy="48"/>
                        <a:chOff x="2469" y="1337"/>
                        <a:chExt cx="266" cy="48"/>
                      </a:xfrm>
                    </p:grpSpPr>
                    <p:sp>
                      <p:nvSpPr>
                        <p:cNvPr id="34891" name="Oval 1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7" y="1337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92" name="Line 1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69" y="1362"/>
                          <a:ext cx="21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34872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9" y="3273"/>
                        <a:ext cx="0" cy="2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73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3539"/>
                        <a:ext cx="14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74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45" y="3563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75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57" y="1386"/>
                        <a:ext cx="0" cy="157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graphicFrame>
                    <p:nvGraphicFramePr>
                      <p:cNvPr id="34876" name="Object 128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705" y="1319"/>
                      <a:ext cx="124" cy="22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34990" name="Equation" r:id="rId5" imgW="114151" imgH="215619" progId="Equation.3">
                              <p:embed/>
                            </p:oleObj>
                          </mc:Choice>
                          <mc:Fallback>
                            <p:oleObj name="Equation" r:id="rId5" imgW="114151" imgH="215619" progId="Equation.3">
                              <p:embed/>
                              <p:pic>
                                <p:nvPicPr>
                                  <p:cNvPr id="0" name="Object 128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705" y="1319"/>
                                    <a:ext cx="124" cy="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pSp>
                    <p:nvGrpSpPr>
                      <p:cNvPr id="34877" name="Group 129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3654" y="3079"/>
                        <a:ext cx="895" cy="121"/>
                        <a:chOff x="2227" y="2305"/>
                        <a:chExt cx="895" cy="121"/>
                      </a:xfrm>
                    </p:grpSpPr>
                    <p:sp>
                      <p:nvSpPr>
                        <p:cNvPr id="34881" name="Line 1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56" y="2354"/>
                          <a:ext cx="26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grpSp>
                      <p:nvGrpSpPr>
                        <p:cNvPr id="34882" name="Group 1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1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4889" name="Line 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890" name="Line 1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grpSp>
                      <p:nvGrpSpPr>
                        <p:cNvPr id="34883" name="Group 1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2305"/>
                          <a:ext cx="145" cy="121"/>
                          <a:chOff x="2541" y="2305"/>
                          <a:chExt cx="145" cy="121"/>
                        </a:xfrm>
                      </p:grpSpPr>
                      <p:sp>
                        <p:nvSpPr>
                          <p:cNvPr id="34887" name="Line 1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41" y="2305"/>
                            <a:ext cx="70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34888" name="Line 1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14" y="2305"/>
                            <a:ext cx="72" cy="12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34884" name="Line 1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7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4885" name="Line 1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2" y="2305"/>
                          <a:ext cx="24" cy="4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34886" name="Line 1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7" y="2354"/>
                          <a:ext cx="29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34878" name="Line 1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13" y="2692"/>
                        <a:ext cx="19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79" name="Line 1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41" y="3587"/>
                        <a:ext cx="14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34880" name="Line 1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90" y="3611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34839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24" y="2499"/>
                      <a:ext cx="0" cy="29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34833" name="Text Box 1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1" y="1056"/>
                    <a:ext cx="317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r>
                      <a:rPr lang="en-US" sz="2000" i="1">
                        <a:latin typeface="Times New Roman" pitchFamily="18" charset="0"/>
                      </a:rPr>
                      <a:t>V</a:t>
                    </a:r>
                    <a:r>
                      <a:rPr lang="en-US" sz="2000" baseline="-25000">
                        <a:latin typeface="Times New Roman" pitchFamily="18" charset="0"/>
                      </a:rPr>
                      <a:t>ref</a:t>
                    </a:r>
                  </a:p>
                </p:txBody>
              </p:sp>
              <p:sp>
                <p:nvSpPr>
                  <p:cNvPr id="34834" name="Text 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4" y="1348"/>
                    <a:ext cx="242" cy="2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r>
                      <a:rPr lang="en-US" i="1">
                        <a:latin typeface="Times New Roman" pitchFamily="18" charset="0"/>
                      </a:rPr>
                      <a:t>V</a:t>
                    </a:r>
                    <a:r>
                      <a:rPr lang="en-US" baseline="-25000">
                        <a:latin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34835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632"/>
                    <a:ext cx="242" cy="2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>
                        <a:latin typeface="Times New Roman" pitchFamily="18" charset="0"/>
                      </a:rPr>
                      <a:t>V</a:t>
                    </a:r>
                    <a:r>
                      <a:rPr lang="en-US" baseline="-25000">
                        <a:latin typeface="Times New Roman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34836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872"/>
                    <a:ext cx="242" cy="2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>
                        <a:latin typeface="Times New Roman" pitchFamily="18" charset="0"/>
                      </a:rPr>
                      <a:t>V</a:t>
                    </a:r>
                    <a:r>
                      <a:rPr lang="en-US" baseline="-25000">
                        <a:latin typeface="Times New Roman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34837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400"/>
                    <a:ext cx="242" cy="2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>
                        <a:latin typeface="Times New Roman" pitchFamily="18" charset="0"/>
                      </a:rPr>
                      <a:t>V</a:t>
                    </a:r>
                    <a:r>
                      <a:rPr lang="en-US" baseline="-25000">
                        <a:latin typeface="Times New Roman" pitchFamily="18" charset="0"/>
                      </a:rPr>
                      <a:t>n</a:t>
                    </a: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000" smtClean="0"/>
              <a:t>When a physical process is monitored or controlled by a digital system such as a digital computer, the physical variables are first converted into electrical signals using transducers, and then these electrical analog signals are converted into digital signals using analog-to-digital converters (ADCs).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838200" y="2536825"/>
          <a:ext cx="57912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Equation" r:id="rId3" imgW="2273300" imgH="431800" progId="Equation.3">
                  <p:embed/>
                </p:oleObj>
              </mc:Choice>
              <mc:Fallback>
                <p:oleObj name="Equation" r:id="rId3" imgW="22733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6825"/>
                        <a:ext cx="579120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22325" y="1936750"/>
            <a:ext cx="3597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If </a:t>
            </a:r>
            <a:r>
              <a:rPr lang="en-US" sz="2400" i="1"/>
              <a:t>R</a:t>
            </a:r>
            <a:r>
              <a:rPr lang="en-US" sz="2400" baseline="-25000"/>
              <a:t>f</a:t>
            </a:r>
            <a:r>
              <a:rPr lang="en-US" sz="2400"/>
              <a:t>=</a:t>
            </a:r>
            <a:r>
              <a:rPr lang="en-US" sz="2400" i="1"/>
              <a:t>R</a:t>
            </a:r>
            <a:r>
              <a:rPr lang="en-US" sz="2400"/>
              <a:t>/2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838200" y="3657600"/>
            <a:ext cx="4462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For example, a 4-Bit converter yields</a:t>
            </a:r>
          </a:p>
        </p:txBody>
      </p:sp>
      <p:graphicFrame>
        <p:nvGraphicFramePr>
          <p:cNvPr id="35846" name="Object 9"/>
          <p:cNvGraphicFramePr>
            <a:graphicFrameLocks noChangeAspect="1"/>
          </p:cNvGraphicFramePr>
          <p:nvPr/>
        </p:nvGraphicFramePr>
        <p:xfrm>
          <a:off x="914400" y="4114800"/>
          <a:ext cx="60198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Equation" r:id="rId5" imgW="2273300" imgH="431800" progId="Equation.3">
                  <p:embed/>
                </p:oleObj>
              </mc:Choice>
              <mc:Fallback>
                <p:oleObj name="Equation" r:id="rId5" imgW="22733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60198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838200" y="5334000"/>
            <a:ext cx="561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b</a:t>
            </a:r>
            <a:r>
              <a:rPr lang="en-US" baseline="-25000"/>
              <a:t>3</a:t>
            </a:r>
            <a:r>
              <a:rPr lang="en-US"/>
              <a:t> corresponds to Bit-3, </a:t>
            </a:r>
            <a:r>
              <a:rPr lang="en-US" i="1"/>
              <a:t>b</a:t>
            </a:r>
            <a:r>
              <a:rPr lang="en-US" baseline="-25000"/>
              <a:t>2</a:t>
            </a:r>
            <a:r>
              <a:rPr lang="en-US"/>
              <a:t> to Bit-2,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algn="just" eaLnBrk="1" hangingPunct="1">
              <a:lnSpc>
                <a:spcPct val="90000"/>
              </a:lnSpc>
            </a:pPr>
            <a:r>
              <a:rPr lang="en-US" sz="3000" smtClean="0"/>
              <a:t>Advantages</a:t>
            </a:r>
          </a:p>
          <a:p>
            <a:pPr marL="966788" lvl="1" indent="-495300" algn="just" eaLnBrk="1" hangingPunct="1">
              <a:lnSpc>
                <a:spcPct val="90000"/>
              </a:lnSpc>
            </a:pPr>
            <a:r>
              <a:rPr lang="en-US" smtClean="0"/>
              <a:t>Simple Construction/Analysis</a:t>
            </a:r>
          </a:p>
          <a:p>
            <a:pPr marL="966788" lvl="1" indent="-495300" algn="just" eaLnBrk="1" hangingPunct="1">
              <a:lnSpc>
                <a:spcPct val="90000"/>
              </a:lnSpc>
            </a:pPr>
            <a:r>
              <a:rPr lang="en-US" smtClean="0"/>
              <a:t>Fast Conversion</a:t>
            </a:r>
          </a:p>
          <a:p>
            <a:pPr marL="571500" indent="-571500" algn="just" eaLnBrk="1" hangingPunct="1">
              <a:lnSpc>
                <a:spcPct val="90000"/>
              </a:lnSpc>
            </a:pPr>
            <a:r>
              <a:rPr lang="en-US" sz="3000" smtClean="0"/>
              <a:t>Disadvantages</a:t>
            </a:r>
          </a:p>
          <a:p>
            <a:pPr marL="966788" lvl="1" indent="-495300" algn="just" eaLnBrk="1" hangingPunct="1">
              <a:lnSpc>
                <a:spcPct val="90000"/>
              </a:lnSpc>
            </a:pPr>
            <a:r>
              <a:rPr lang="en-US" smtClean="0"/>
              <a:t>Requires large range of resistors (2000:1 for 12-bit DAC) with necessary high precision for low resistors</a:t>
            </a:r>
          </a:p>
          <a:p>
            <a:pPr marL="966788" lvl="1" indent="-495300" algn="just" eaLnBrk="1" hangingPunct="1">
              <a:lnSpc>
                <a:spcPct val="90000"/>
              </a:lnSpc>
            </a:pPr>
            <a:r>
              <a:rPr lang="en-US" smtClean="0"/>
              <a:t>Requires low switch resistances in transistors </a:t>
            </a:r>
          </a:p>
          <a:p>
            <a:pPr marL="966788" lvl="1" indent="-495300" algn="just" eaLnBrk="1" hangingPunct="1">
              <a:lnSpc>
                <a:spcPct val="90000"/>
              </a:lnSpc>
            </a:pPr>
            <a:r>
              <a:rPr lang="en-US" smtClean="0"/>
              <a:t>Can be expensive.  Therefore, usually limited to 8-bit resolution.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96238" cy="641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R-2R Ladder Type DAC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5562600" cy="3810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4800600"/>
            <a:ext cx="2801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Bit: 0      0      0      0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27750" y="1905000"/>
            <a:ext cx="298291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/>
              <a:t>Each bit corresponds</a:t>
            </a:r>
          </a:p>
          <a:p>
            <a:pPr algn="just"/>
            <a:r>
              <a:rPr lang="en-US"/>
              <a:t>to a switch:</a:t>
            </a:r>
          </a:p>
          <a:p>
            <a:pPr algn="just"/>
            <a:endParaRPr lang="en-US"/>
          </a:p>
          <a:p>
            <a:pPr algn="just"/>
            <a:r>
              <a:rPr lang="en-US"/>
              <a:t>If the bit is high, </a:t>
            </a:r>
          </a:p>
          <a:p>
            <a:pPr algn="just"/>
            <a:r>
              <a:rPr lang="en-US"/>
              <a:t>the corresponding</a:t>
            </a:r>
          </a:p>
          <a:p>
            <a:pPr algn="just"/>
            <a:r>
              <a:rPr lang="en-US"/>
              <a:t>switch is connected to</a:t>
            </a:r>
          </a:p>
          <a:p>
            <a:pPr algn="just"/>
            <a:r>
              <a:rPr lang="en-US"/>
              <a:t>the inverting input of </a:t>
            </a:r>
          </a:p>
          <a:p>
            <a:pPr algn="just"/>
            <a:r>
              <a:rPr lang="en-US"/>
              <a:t>the op-amp.</a:t>
            </a:r>
          </a:p>
          <a:p>
            <a:pPr algn="just"/>
            <a:endParaRPr lang="en-US"/>
          </a:p>
          <a:p>
            <a:pPr algn="just"/>
            <a:r>
              <a:rPr lang="en-US"/>
              <a:t>If the bit is low, the </a:t>
            </a:r>
          </a:p>
          <a:p>
            <a:pPr algn="just"/>
            <a:r>
              <a:rPr lang="en-US"/>
              <a:t>corresponding switch</a:t>
            </a:r>
          </a:p>
          <a:p>
            <a:pPr algn="just"/>
            <a:r>
              <a:rPr lang="en-US"/>
              <a:t>is connected to ground.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19200" y="5257800"/>
            <a:ext cx="1960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4-Bit Converter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09600" y="2057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4953000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V</a:t>
            </a:r>
            <a:r>
              <a:rPr lang="en-US" baseline="-25000"/>
              <a:t>out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549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V</a:t>
            </a:r>
            <a:r>
              <a:rPr lang="en-US" baseline="-25000"/>
              <a:t>ref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04800" y="1981200"/>
            <a:ext cx="5562600" cy="3941763"/>
            <a:chOff x="192" y="1248"/>
            <a:chExt cx="3504" cy="2483"/>
          </a:xfrm>
        </p:grpSpPr>
        <p:grpSp>
          <p:nvGrpSpPr>
            <p:cNvPr id="40993" name="Group 3"/>
            <p:cNvGrpSpPr>
              <a:grpSpLocks/>
            </p:cNvGrpSpPr>
            <p:nvPr/>
          </p:nvGrpSpPr>
          <p:grpSpPr bwMode="auto">
            <a:xfrm>
              <a:off x="192" y="1248"/>
              <a:ext cx="3504" cy="2483"/>
              <a:chOff x="192" y="1248"/>
              <a:chExt cx="3800" cy="2483"/>
            </a:xfrm>
          </p:grpSpPr>
          <p:pic>
            <p:nvPicPr>
              <p:cNvPr id="4099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1248"/>
                <a:ext cx="3800" cy="248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997" name="Text Box 5"/>
              <p:cNvSpPr txBox="1">
                <a:spLocks noChangeArrowheads="1"/>
              </p:cNvSpPr>
              <p:nvPr/>
            </p:nvSpPr>
            <p:spPr bwMode="auto">
              <a:xfrm>
                <a:off x="480" y="1248"/>
                <a:ext cx="3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/>
                  <a:t>V</a:t>
                </a:r>
                <a:r>
                  <a:rPr lang="en-US" baseline="-25000"/>
                  <a:t>ref</a:t>
                </a:r>
              </a:p>
            </p:txBody>
          </p:sp>
          <p:sp>
            <p:nvSpPr>
              <p:cNvPr id="40998" name="Rectangle 6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29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V</a:t>
                </a:r>
                <a:r>
                  <a:rPr lang="en-US" baseline="-25000"/>
                  <a:t>2</a:t>
                </a:r>
              </a:p>
            </p:txBody>
          </p:sp>
          <p:sp>
            <p:nvSpPr>
              <p:cNvPr id="40999" name="Rectangle 7"/>
              <p:cNvSpPr>
                <a:spLocks noChangeArrowheads="1"/>
              </p:cNvSpPr>
              <p:nvPr/>
            </p:nvSpPr>
            <p:spPr bwMode="auto">
              <a:xfrm>
                <a:off x="1104" y="1248"/>
                <a:ext cx="29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V</a:t>
                </a:r>
                <a:r>
                  <a:rPr lang="en-US" baseline="-25000"/>
                  <a:t>1</a:t>
                </a:r>
              </a:p>
            </p:txBody>
          </p:sp>
          <p:sp>
            <p:nvSpPr>
              <p:cNvPr id="41000" name="Rectangle 8"/>
              <p:cNvSpPr>
                <a:spLocks noChangeArrowheads="1"/>
              </p:cNvSpPr>
              <p:nvPr/>
            </p:nvSpPr>
            <p:spPr bwMode="auto">
              <a:xfrm>
                <a:off x="1920" y="1248"/>
                <a:ext cx="29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V</a:t>
                </a:r>
                <a:r>
                  <a:rPr lang="en-US" baseline="-25000"/>
                  <a:t>3</a:t>
                </a:r>
              </a:p>
            </p:txBody>
          </p:sp>
        </p:grpSp>
        <p:sp>
          <p:nvSpPr>
            <p:cNvPr id="40994" name="Rectangle 9"/>
            <p:cNvSpPr>
              <a:spLocks noChangeArrowheads="1"/>
            </p:cNvSpPr>
            <p:nvPr/>
          </p:nvSpPr>
          <p:spPr bwMode="auto">
            <a:xfrm>
              <a:off x="240" y="1392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Rectangle 10"/>
            <p:cNvSpPr>
              <a:spLocks noChangeArrowheads="1"/>
            </p:cNvSpPr>
            <p:nvPr/>
          </p:nvSpPr>
          <p:spPr bwMode="auto">
            <a:xfrm>
              <a:off x="3264" y="2976"/>
              <a:ext cx="2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0963" name="Object 41"/>
          <p:cNvGraphicFramePr>
            <a:graphicFrameLocks noGrp="1" noChangeAspect="1"/>
          </p:cNvGraphicFramePr>
          <p:nvPr>
            <p:ph idx="1"/>
          </p:nvPr>
        </p:nvGraphicFramePr>
        <p:xfrm>
          <a:off x="3937000" y="3652838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4" imgW="1270000" imgH="419100" progId="Equation.3">
                  <p:embed/>
                </p:oleObj>
              </mc:Choice>
              <mc:Fallback>
                <p:oleObj name="Equation" r:id="rId4" imgW="1270000" imgH="4191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3652838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2743200" y="2057400"/>
            <a:ext cx="1447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13"/>
          <p:cNvSpPr>
            <a:spLocks noChangeShapeType="1"/>
          </p:cNvSpPr>
          <p:nvPr/>
        </p:nvSpPr>
        <p:spPr bwMode="auto">
          <a:xfrm>
            <a:off x="4191000" y="2743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Ideal Op-amp</a:t>
            </a:r>
          </a:p>
        </p:txBody>
      </p:sp>
      <p:grpSp>
        <p:nvGrpSpPr>
          <p:cNvPr id="40967" name="Group 42"/>
          <p:cNvGrpSpPr>
            <a:grpSpLocks/>
          </p:cNvGrpSpPr>
          <p:nvPr/>
        </p:nvGrpSpPr>
        <p:grpSpPr bwMode="auto">
          <a:xfrm>
            <a:off x="6172200" y="1752600"/>
            <a:ext cx="2133600" cy="2438400"/>
            <a:chOff x="3888" y="1104"/>
            <a:chExt cx="1344" cy="1536"/>
          </a:xfrm>
        </p:grpSpPr>
        <p:sp>
          <p:nvSpPr>
            <p:cNvPr id="40968" name="Rectangle 40"/>
            <p:cNvSpPr>
              <a:spLocks noChangeArrowheads="1"/>
            </p:cNvSpPr>
            <p:nvPr/>
          </p:nvSpPr>
          <p:spPr bwMode="auto">
            <a:xfrm>
              <a:off x="3888" y="1104"/>
              <a:ext cx="1344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16"/>
            <p:cNvSpPr>
              <a:spLocks noChangeShapeType="1"/>
            </p:cNvSpPr>
            <p:nvPr/>
          </p:nvSpPr>
          <p:spPr bwMode="auto">
            <a:xfrm>
              <a:off x="4515" y="1236"/>
              <a:ext cx="0" cy="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970" name="Line 17"/>
            <p:cNvSpPr>
              <a:spLocks noChangeShapeType="1"/>
            </p:cNvSpPr>
            <p:nvPr/>
          </p:nvSpPr>
          <p:spPr bwMode="auto">
            <a:xfrm>
              <a:off x="4202" y="1499"/>
              <a:ext cx="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971" name="Line 18"/>
            <p:cNvSpPr>
              <a:spLocks noChangeShapeType="1"/>
            </p:cNvSpPr>
            <p:nvPr/>
          </p:nvSpPr>
          <p:spPr bwMode="auto">
            <a:xfrm>
              <a:off x="4202" y="1499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972" name="Line 19"/>
            <p:cNvSpPr>
              <a:spLocks noChangeShapeType="1"/>
            </p:cNvSpPr>
            <p:nvPr/>
          </p:nvSpPr>
          <p:spPr bwMode="auto">
            <a:xfrm>
              <a:off x="4829" y="1499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grpSp>
          <p:nvGrpSpPr>
            <p:cNvPr id="40973" name="Group 20"/>
            <p:cNvGrpSpPr>
              <a:grpSpLocks/>
            </p:cNvGrpSpPr>
            <p:nvPr/>
          </p:nvGrpSpPr>
          <p:grpSpPr bwMode="auto">
            <a:xfrm>
              <a:off x="4202" y="1674"/>
              <a:ext cx="89" cy="351"/>
              <a:chOff x="4272" y="1824"/>
              <a:chExt cx="96" cy="384"/>
            </a:xfrm>
          </p:grpSpPr>
          <p:sp>
            <p:nvSpPr>
              <p:cNvPr id="40989" name="Line 21"/>
              <p:cNvSpPr>
                <a:spLocks noChangeShapeType="1"/>
              </p:cNvSpPr>
              <p:nvPr/>
            </p:nvSpPr>
            <p:spPr bwMode="auto">
              <a:xfrm>
                <a:off x="4272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990" name="Line 22"/>
              <p:cNvSpPr>
                <a:spLocks noChangeShapeType="1"/>
              </p:cNvSpPr>
              <p:nvPr/>
            </p:nvSpPr>
            <p:spPr bwMode="auto">
              <a:xfrm flipH="1">
                <a:off x="4272" y="19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991" name="Line 23"/>
              <p:cNvSpPr>
                <a:spLocks noChangeShapeType="1"/>
              </p:cNvSpPr>
              <p:nvPr/>
            </p:nvSpPr>
            <p:spPr bwMode="auto">
              <a:xfrm>
                <a:off x="4272" y="20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992" name="Line 24"/>
              <p:cNvSpPr>
                <a:spLocks noChangeShapeType="1"/>
              </p:cNvSpPr>
              <p:nvPr/>
            </p:nvSpPr>
            <p:spPr bwMode="auto">
              <a:xfrm flipH="1">
                <a:off x="4272" y="21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40974" name="Group 25"/>
            <p:cNvGrpSpPr>
              <a:grpSpLocks/>
            </p:cNvGrpSpPr>
            <p:nvPr/>
          </p:nvGrpSpPr>
          <p:grpSpPr bwMode="auto">
            <a:xfrm>
              <a:off x="4829" y="1674"/>
              <a:ext cx="89" cy="351"/>
              <a:chOff x="4272" y="1824"/>
              <a:chExt cx="96" cy="384"/>
            </a:xfrm>
          </p:grpSpPr>
          <p:sp>
            <p:nvSpPr>
              <p:cNvPr id="40985" name="Line 26"/>
              <p:cNvSpPr>
                <a:spLocks noChangeShapeType="1"/>
              </p:cNvSpPr>
              <p:nvPr/>
            </p:nvSpPr>
            <p:spPr bwMode="auto">
              <a:xfrm>
                <a:off x="4272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986" name="Line 27"/>
              <p:cNvSpPr>
                <a:spLocks noChangeShapeType="1"/>
              </p:cNvSpPr>
              <p:nvPr/>
            </p:nvSpPr>
            <p:spPr bwMode="auto">
              <a:xfrm flipH="1">
                <a:off x="4272" y="19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987" name="Line 28"/>
              <p:cNvSpPr>
                <a:spLocks noChangeShapeType="1"/>
              </p:cNvSpPr>
              <p:nvPr/>
            </p:nvSpPr>
            <p:spPr bwMode="auto">
              <a:xfrm>
                <a:off x="4272" y="20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988" name="Line 29"/>
              <p:cNvSpPr>
                <a:spLocks noChangeShapeType="1"/>
              </p:cNvSpPr>
              <p:nvPr/>
            </p:nvSpPr>
            <p:spPr bwMode="auto">
              <a:xfrm flipH="1">
                <a:off x="4272" y="21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40975" name="Line 30"/>
            <p:cNvSpPr>
              <a:spLocks noChangeShapeType="1"/>
            </p:cNvSpPr>
            <p:nvPr/>
          </p:nvSpPr>
          <p:spPr bwMode="auto">
            <a:xfrm>
              <a:off x="4202" y="2025"/>
              <a:ext cx="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976" name="Line 31"/>
            <p:cNvSpPr>
              <a:spLocks noChangeShapeType="1"/>
            </p:cNvSpPr>
            <p:nvPr/>
          </p:nvSpPr>
          <p:spPr bwMode="auto">
            <a:xfrm>
              <a:off x="4829" y="2025"/>
              <a:ext cx="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977" name="Line 32"/>
            <p:cNvSpPr>
              <a:spLocks noChangeShapeType="1"/>
            </p:cNvSpPr>
            <p:nvPr/>
          </p:nvSpPr>
          <p:spPr bwMode="auto">
            <a:xfrm>
              <a:off x="4202" y="2201"/>
              <a:ext cx="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978" name="Line 33"/>
            <p:cNvSpPr>
              <a:spLocks noChangeShapeType="1"/>
            </p:cNvSpPr>
            <p:nvPr/>
          </p:nvSpPr>
          <p:spPr bwMode="auto">
            <a:xfrm>
              <a:off x="4515" y="2201"/>
              <a:ext cx="0" cy="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979" name="Line 34"/>
            <p:cNvSpPr>
              <a:spLocks noChangeShapeType="1"/>
            </p:cNvSpPr>
            <p:nvPr/>
          </p:nvSpPr>
          <p:spPr bwMode="auto">
            <a:xfrm>
              <a:off x="4291" y="2464"/>
              <a:ext cx="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980" name="Line 35"/>
            <p:cNvSpPr>
              <a:spLocks noChangeShapeType="1"/>
            </p:cNvSpPr>
            <p:nvPr/>
          </p:nvSpPr>
          <p:spPr bwMode="auto">
            <a:xfrm>
              <a:off x="4381" y="2508"/>
              <a:ext cx="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981" name="Line 36"/>
            <p:cNvSpPr>
              <a:spLocks noChangeShapeType="1"/>
            </p:cNvSpPr>
            <p:nvPr/>
          </p:nvSpPr>
          <p:spPr bwMode="auto">
            <a:xfrm>
              <a:off x="4470" y="2552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982" name="Text Box 37"/>
            <p:cNvSpPr txBox="1">
              <a:spLocks noChangeArrowheads="1"/>
            </p:cNvSpPr>
            <p:nvPr/>
          </p:nvSpPr>
          <p:spPr bwMode="auto">
            <a:xfrm>
              <a:off x="3888" y="1762"/>
              <a:ext cx="3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/>
                <a:t>2R</a:t>
              </a:r>
            </a:p>
          </p:txBody>
        </p:sp>
        <p:sp>
          <p:nvSpPr>
            <p:cNvPr id="40983" name="Rectangle 38"/>
            <p:cNvSpPr>
              <a:spLocks noChangeArrowheads="1"/>
            </p:cNvSpPr>
            <p:nvPr/>
          </p:nvSpPr>
          <p:spPr bwMode="auto">
            <a:xfrm>
              <a:off x="4919" y="1762"/>
              <a:ext cx="3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2R</a:t>
              </a:r>
            </a:p>
          </p:txBody>
        </p:sp>
        <p:sp>
          <p:nvSpPr>
            <p:cNvPr id="40984" name="Text Box 39"/>
            <p:cNvSpPr txBox="1">
              <a:spLocks noChangeArrowheads="1"/>
            </p:cNvSpPr>
            <p:nvPr/>
          </p:nvSpPr>
          <p:spPr bwMode="auto">
            <a:xfrm>
              <a:off x="4515" y="1104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/>
                <a:t>V</a:t>
              </a:r>
              <a:r>
                <a:rPr lang="en-US" baseline="-25000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304800" y="1905000"/>
            <a:ext cx="5562600" cy="3941763"/>
            <a:chOff x="192" y="1200"/>
            <a:chExt cx="3504" cy="2483"/>
          </a:xfrm>
        </p:grpSpPr>
        <p:grpSp>
          <p:nvGrpSpPr>
            <p:cNvPr id="42018" name="Group 3"/>
            <p:cNvGrpSpPr>
              <a:grpSpLocks/>
            </p:cNvGrpSpPr>
            <p:nvPr/>
          </p:nvGrpSpPr>
          <p:grpSpPr bwMode="auto">
            <a:xfrm>
              <a:off x="192" y="1200"/>
              <a:ext cx="3504" cy="2483"/>
              <a:chOff x="240" y="1296"/>
              <a:chExt cx="3504" cy="2483"/>
            </a:xfrm>
          </p:grpSpPr>
          <p:grpSp>
            <p:nvGrpSpPr>
              <p:cNvPr id="42023" name="Group 4"/>
              <p:cNvGrpSpPr>
                <a:grpSpLocks/>
              </p:cNvGrpSpPr>
              <p:nvPr/>
            </p:nvGrpSpPr>
            <p:grpSpPr bwMode="auto">
              <a:xfrm>
                <a:off x="240" y="1296"/>
                <a:ext cx="3504" cy="2483"/>
                <a:chOff x="192" y="1248"/>
                <a:chExt cx="3800" cy="2483"/>
              </a:xfrm>
            </p:grpSpPr>
            <p:pic>
              <p:nvPicPr>
                <p:cNvPr id="42030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" y="1248"/>
                  <a:ext cx="3800" cy="248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03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80" y="1248"/>
                  <a:ext cx="37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r>
                    <a:rPr lang="en-US"/>
                    <a:t>V</a:t>
                  </a:r>
                  <a:r>
                    <a:rPr lang="en-US" baseline="-25000"/>
                    <a:t>ref</a:t>
                  </a:r>
                </a:p>
              </p:txBody>
            </p:sp>
            <p:sp>
              <p:nvSpPr>
                <p:cNvPr id="42032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1248"/>
                  <a:ext cx="29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V</a:t>
                  </a:r>
                  <a:r>
                    <a:rPr lang="en-US" baseline="-25000"/>
                    <a:t>2</a:t>
                  </a:r>
                </a:p>
              </p:txBody>
            </p:sp>
            <p:sp>
              <p:nvSpPr>
                <p:cNvPr id="42033" name="Rectangle 8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29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V</a:t>
                  </a:r>
                  <a:r>
                    <a:rPr lang="en-US" baseline="-25000"/>
                    <a:t>1</a:t>
                  </a:r>
                </a:p>
              </p:txBody>
            </p:sp>
            <p:sp>
              <p:nvSpPr>
                <p:cNvPr id="42034" name="Rectangle 9"/>
                <p:cNvSpPr>
                  <a:spLocks noChangeArrowheads="1"/>
                </p:cNvSpPr>
                <p:nvPr/>
              </p:nvSpPr>
              <p:spPr bwMode="auto">
                <a:xfrm>
                  <a:off x="1920" y="1248"/>
                  <a:ext cx="29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V</a:t>
                  </a:r>
                  <a:r>
                    <a:rPr lang="en-US" baseline="-25000"/>
                    <a:t>3</a:t>
                  </a:r>
                </a:p>
              </p:txBody>
            </p:sp>
          </p:grpSp>
          <p:sp>
            <p:nvSpPr>
              <p:cNvPr id="42024" name="Line 10"/>
              <p:cNvSpPr>
                <a:spLocks noChangeShapeType="1"/>
              </p:cNvSpPr>
              <p:nvPr/>
            </p:nvSpPr>
            <p:spPr bwMode="auto">
              <a:xfrm>
                <a:off x="1488" y="129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2025" name="Line 11"/>
              <p:cNvSpPr>
                <a:spLocks noChangeShapeType="1"/>
              </p:cNvSpPr>
              <p:nvPr/>
            </p:nvSpPr>
            <p:spPr bwMode="auto">
              <a:xfrm>
                <a:off x="1488" y="129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2026" name="Line 12"/>
              <p:cNvSpPr>
                <a:spLocks noChangeShapeType="1"/>
              </p:cNvSpPr>
              <p:nvPr/>
            </p:nvSpPr>
            <p:spPr bwMode="auto">
              <a:xfrm>
                <a:off x="1488" y="172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2027" name="Line 13"/>
              <p:cNvSpPr>
                <a:spLocks noChangeShapeType="1"/>
              </p:cNvSpPr>
              <p:nvPr/>
            </p:nvSpPr>
            <p:spPr bwMode="auto">
              <a:xfrm>
                <a:off x="1776" y="172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2028" name="Line 14"/>
              <p:cNvSpPr>
                <a:spLocks noChangeShapeType="1"/>
              </p:cNvSpPr>
              <p:nvPr/>
            </p:nvSpPr>
            <p:spPr bwMode="auto">
              <a:xfrm>
                <a:off x="1776" y="220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2029" name="Line 15"/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42019" name="Line 16"/>
            <p:cNvSpPr>
              <a:spLocks noChangeShapeType="1"/>
            </p:cNvSpPr>
            <p:nvPr/>
          </p:nvSpPr>
          <p:spPr bwMode="auto">
            <a:xfrm>
              <a:off x="2208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2020" name="Rectangle 17"/>
            <p:cNvSpPr>
              <a:spLocks noChangeArrowheads="1"/>
            </p:cNvSpPr>
            <p:nvPr/>
          </p:nvSpPr>
          <p:spPr bwMode="auto">
            <a:xfrm>
              <a:off x="3312" y="2928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Text Box 18"/>
            <p:cNvSpPr txBox="1">
              <a:spLocks noChangeArrowheads="1"/>
            </p:cNvSpPr>
            <p:nvPr/>
          </p:nvSpPr>
          <p:spPr bwMode="auto">
            <a:xfrm>
              <a:off x="3264" y="2832"/>
              <a:ext cx="3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/>
                <a:t>V</a:t>
              </a:r>
              <a:r>
                <a:rPr lang="en-US" baseline="-25000"/>
                <a:t>out</a:t>
              </a:r>
            </a:p>
          </p:txBody>
        </p:sp>
        <p:sp>
          <p:nvSpPr>
            <p:cNvPr id="42022" name="Rectangle 19"/>
            <p:cNvSpPr>
              <a:spLocks noChangeArrowheads="1"/>
            </p:cNvSpPr>
            <p:nvPr/>
          </p:nvSpPr>
          <p:spPr bwMode="auto">
            <a:xfrm>
              <a:off x="288" y="1344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1987" name="Object 45"/>
          <p:cNvGraphicFramePr>
            <a:graphicFrameLocks noGrp="1" noChangeAspect="1"/>
          </p:cNvGraphicFramePr>
          <p:nvPr>
            <p:ph idx="1"/>
          </p:nvPr>
        </p:nvGraphicFramePr>
        <p:xfrm>
          <a:off x="6096000" y="2895600"/>
          <a:ext cx="27479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3" name="Equation" r:id="rId4" imgW="1371600" imgH="431800" progId="Equation.3">
                  <p:embed/>
                </p:oleObj>
              </mc:Choice>
              <mc:Fallback>
                <p:oleObj name="Equation" r:id="rId4" imgW="1371600" imgH="4318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95600"/>
                        <a:ext cx="27479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88" name="Group 52"/>
          <p:cNvGrpSpPr>
            <a:grpSpLocks/>
          </p:cNvGrpSpPr>
          <p:nvPr/>
        </p:nvGrpSpPr>
        <p:grpSpPr bwMode="auto">
          <a:xfrm>
            <a:off x="6248400" y="1752600"/>
            <a:ext cx="2667000" cy="990600"/>
            <a:chOff x="3936" y="1104"/>
            <a:chExt cx="1680" cy="624"/>
          </a:xfrm>
        </p:grpSpPr>
        <p:sp>
          <p:nvSpPr>
            <p:cNvPr id="41995" name="Rectangle 44"/>
            <p:cNvSpPr>
              <a:spLocks noChangeArrowheads="1"/>
            </p:cNvSpPr>
            <p:nvPr/>
          </p:nvSpPr>
          <p:spPr bwMode="auto">
            <a:xfrm>
              <a:off x="3936" y="1104"/>
              <a:ext cx="1680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96" name="Group 22"/>
            <p:cNvGrpSpPr>
              <a:grpSpLocks/>
            </p:cNvGrpSpPr>
            <p:nvPr/>
          </p:nvGrpSpPr>
          <p:grpSpPr bwMode="auto">
            <a:xfrm>
              <a:off x="3984" y="1152"/>
              <a:ext cx="1536" cy="567"/>
              <a:chOff x="3888" y="1104"/>
              <a:chExt cx="1536" cy="567"/>
            </a:xfrm>
          </p:grpSpPr>
          <p:grpSp>
            <p:nvGrpSpPr>
              <p:cNvPr id="41997" name="Group 23"/>
              <p:cNvGrpSpPr>
                <a:grpSpLocks/>
              </p:cNvGrpSpPr>
              <p:nvPr/>
            </p:nvGrpSpPr>
            <p:grpSpPr bwMode="auto">
              <a:xfrm>
                <a:off x="4080" y="1200"/>
                <a:ext cx="1344" cy="288"/>
                <a:chOff x="4080" y="1200"/>
                <a:chExt cx="1344" cy="288"/>
              </a:xfrm>
            </p:grpSpPr>
            <p:sp>
              <p:nvSpPr>
                <p:cNvPr id="42002" name="Line 24"/>
                <p:cNvSpPr>
                  <a:spLocks noChangeShapeType="1"/>
                </p:cNvSpPr>
                <p:nvPr/>
              </p:nvSpPr>
              <p:spPr bwMode="auto">
                <a:xfrm>
                  <a:off x="4080" y="134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42003" name="Group 25"/>
                <p:cNvGrpSpPr>
                  <a:grpSpLocks/>
                </p:cNvGrpSpPr>
                <p:nvPr/>
              </p:nvGrpSpPr>
              <p:grpSpPr bwMode="auto">
                <a:xfrm rot="5400000">
                  <a:off x="4883" y="1213"/>
                  <a:ext cx="89" cy="351"/>
                  <a:chOff x="4272" y="1824"/>
                  <a:chExt cx="96" cy="384"/>
                </a:xfrm>
              </p:grpSpPr>
              <p:sp>
                <p:nvSpPr>
                  <p:cNvPr id="4201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1824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2015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2" y="1920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201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01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2017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2" y="2112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42004" name="Group 30"/>
                <p:cNvGrpSpPr>
                  <a:grpSpLocks/>
                </p:cNvGrpSpPr>
                <p:nvPr/>
              </p:nvGrpSpPr>
              <p:grpSpPr bwMode="auto">
                <a:xfrm rot="5400000">
                  <a:off x="4355" y="1213"/>
                  <a:ext cx="89" cy="351"/>
                  <a:chOff x="4272" y="1824"/>
                  <a:chExt cx="96" cy="384"/>
                </a:xfrm>
              </p:grpSpPr>
              <p:sp>
                <p:nvSpPr>
                  <p:cNvPr id="4201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1824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2011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2" y="1920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201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01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2013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2" y="2112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42005" name="Line 35"/>
                <p:cNvSpPr>
                  <a:spLocks noChangeShapeType="1"/>
                </p:cNvSpPr>
                <p:nvPr/>
              </p:nvSpPr>
              <p:spPr bwMode="auto">
                <a:xfrm>
                  <a:off x="4560" y="134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006" name="Line 36"/>
                <p:cNvSpPr>
                  <a:spLocks noChangeShapeType="1"/>
                </p:cNvSpPr>
                <p:nvPr/>
              </p:nvSpPr>
              <p:spPr bwMode="auto">
                <a:xfrm>
                  <a:off x="5088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007" name="Line 37"/>
                <p:cNvSpPr>
                  <a:spLocks noChangeShapeType="1"/>
                </p:cNvSpPr>
                <p:nvPr/>
              </p:nvSpPr>
              <p:spPr bwMode="auto">
                <a:xfrm>
                  <a:off x="5328" y="120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008" name="Line 38"/>
                <p:cNvSpPr>
                  <a:spLocks noChangeShapeType="1"/>
                </p:cNvSpPr>
                <p:nvPr/>
              </p:nvSpPr>
              <p:spPr bwMode="auto">
                <a:xfrm>
                  <a:off x="5376" y="124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009" name="Line 39"/>
                <p:cNvSpPr>
                  <a:spLocks noChangeShapeType="1"/>
                </p:cNvSpPr>
                <p:nvPr/>
              </p:nvSpPr>
              <p:spPr bwMode="auto">
                <a:xfrm>
                  <a:off x="5424" y="129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41998" name="Text Box 40"/>
              <p:cNvSpPr txBox="1">
                <a:spLocks noChangeArrowheads="1"/>
              </p:cNvSpPr>
              <p:nvPr/>
            </p:nvSpPr>
            <p:spPr bwMode="auto">
              <a:xfrm>
                <a:off x="3888" y="1104"/>
                <a:ext cx="27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/>
                  <a:t>V</a:t>
                </a:r>
                <a:r>
                  <a:rPr lang="en-US" baseline="-25000"/>
                  <a:t>2</a:t>
                </a:r>
              </a:p>
            </p:txBody>
          </p:sp>
          <p:sp>
            <p:nvSpPr>
              <p:cNvPr id="41999" name="Rectangle 41"/>
              <p:cNvSpPr>
                <a:spLocks noChangeArrowheads="1"/>
              </p:cNvSpPr>
              <p:nvPr/>
            </p:nvSpPr>
            <p:spPr bwMode="auto">
              <a:xfrm>
                <a:off x="4512" y="1104"/>
                <a:ext cx="27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V</a:t>
                </a:r>
                <a:r>
                  <a:rPr lang="en-US" baseline="-25000"/>
                  <a:t>3</a:t>
                </a:r>
              </a:p>
            </p:txBody>
          </p:sp>
          <p:sp>
            <p:nvSpPr>
              <p:cNvPr id="42000" name="Text Box 42"/>
              <p:cNvSpPr txBox="1">
                <a:spLocks noChangeArrowheads="1"/>
              </p:cNvSpPr>
              <p:nvPr/>
            </p:nvSpPr>
            <p:spPr bwMode="auto">
              <a:xfrm>
                <a:off x="4272" y="1440"/>
                <a:ext cx="2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US"/>
                  <a:t>R</a:t>
                </a:r>
              </a:p>
            </p:txBody>
          </p:sp>
          <p:sp>
            <p:nvSpPr>
              <p:cNvPr id="42001" name="Rectangle 43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2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</a:p>
            </p:txBody>
          </p:sp>
        </p:grpSp>
      </p:grpSp>
      <p:sp>
        <p:nvSpPr>
          <p:cNvPr id="41989" name="Text Box 46"/>
          <p:cNvSpPr txBox="1">
            <a:spLocks noChangeArrowheads="1"/>
          </p:cNvSpPr>
          <p:nvPr/>
        </p:nvSpPr>
        <p:spPr bwMode="auto">
          <a:xfrm>
            <a:off x="6003925" y="3765550"/>
            <a:ext cx="123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Likewise,</a:t>
            </a:r>
          </a:p>
        </p:txBody>
      </p:sp>
      <p:graphicFrame>
        <p:nvGraphicFramePr>
          <p:cNvPr id="41990" name="Object 47"/>
          <p:cNvGraphicFramePr>
            <a:graphicFrameLocks noChangeAspect="1"/>
          </p:cNvGraphicFramePr>
          <p:nvPr/>
        </p:nvGraphicFramePr>
        <p:xfrm>
          <a:off x="6248400" y="4114800"/>
          <a:ext cx="1066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4" name="Equation" r:id="rId6" imgW="558558" imgH="393529" progId="Equation.3">
                  <p:embed/>
                </p:oleObj>
              </mc:Choice>
              <mc:Fallback>
                <p:oleObj name="Equation" r:id="rId6" imgW="558558" imgH="393529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14800"/>
                        <a:ext cx="1066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48"/>
          <p:cNvGraphicFramePr>
            <a:graphicFrameLocks noChangeAspect="1"/>
          </p:cNvGraphicFramePr>
          <p:nvPr/>
        </p:nvGraphicFramePr>
        <p:xfrm>
          <a:off x="6248400" y="4800600"/>
          <a:ext cx="12112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5" name="Equation" r:id="rId8" imgW="634725" imgH="393529" progId="Equation.3">
                  <p:embed/>
                </p:oleObj>
              </mc:Choice>
              <mc:Fallback>
                <p:oleObj name="Equation" r:id="rId8" imgW="634725" imgH="393529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800600"/>
                        <a:ext cx="12112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Text Box 49"/>
          <p:cNvSpPr txBox="1">
            <a:spLocks noChangeArrowheads="1"/>
          </p:cNvSpPr>
          <p:nvPr/>
        </p:nvSpPr>
        <p:spPr bwMode="auto">
          <a:xfrm>
            <a:off x="3505200" y="3581400"/>
            <a:ext cx="290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/>
              <a:t>I</a:t>
            </a:r>
          </a:p>
        </p:txBody>
      </p:sp>
      <p:sp>
        <p:nvSpPr>
          <p:cNvPr id="41993" name="Line 50"/>
          <p:cNvSpPr>
            <a:spLocks noChangeShapeType="1"/>
          </p:cNvSpPr>
          <p:nvPr/>
        </p:nvSpPr>
        <p:spPr bwMode="auto">
          <a:xfrm>
            <a:off x="3657600" y="2133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aphicFrame>
        <p:nvGraphicFramePr>
          <p:cNvPr id="41994" name="Object 51"/>
          <p:cNvGraphicFramePr>
            <a:graphicFrameLocks noChangeAspect="1"/>
          </p:cNvGraphicFramePr>
          <p:nvPr/>
        </p:nvGraphicFramePr>
        <p:xfrm>
          <a:off x="6237288" y="5559425"/>
          <a:ext cx="12350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6" name="Equation" r:id="rId10" imgW="647700" imgH="228600" progId="Equation.3">
                  <p:embed/>
                </p:oleObj>
              </mc:Choice>
              <mc:Fallback>
                <p:oleObj name="Equation" r:id="rId10" imgW="647700" imgH="2286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8" y="5559425"/>
                        <a:ext cx="12350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228600" y="2133600"/>
            <a:ext cx="5029200" cy="3941763"/>
            <a:chOff x="192" y="1248"/>
            <a:chExt cx="3800" cy="2483"/>
          </a:xfrm>
        </p:grpSpPr>
        <p:pic>
          <p:nvPicPr>
            <p:cNvPr id="430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3800" cy="24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21" name="Text Box 4"/>
            <p:cNvSpPr txBox="1">
              <a:spLocks noChangeArrowheads="1"/>
            </p:cNvSpPr>
            <p:nvPr/>
          </p:nvSpPr>
          <p:spPr bwMode="auto">
            <a:xfrm>
              <a:off x="480" y="1248"/>
              <a:ext cx="4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/>
                <a:t>V</a:t>
              </a:r>
              <a:r>
                <a:rPr lang="en-US" baseline="-25000"/>
                <a:t>ref</a:t>
              </a:r>
            </a:p>
          </p:txBody>
        </p:sp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1487" y="1248"/>
              <a:ext cx="3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  <a:r>
                <a:rPr lang="en-US" baseline="-25000"/>
                <a:t>2</a:t>
              </a:r>
            </a:p>
          </p:txBody>
        </p:sp>
        <p:sp>
          <p:nvSpPr>
            <p:cNvPr id="43023" name="Rectangle 6"/>
            <p:cNvSpPr>
              <a:spLocks noChangeArrowheads="1"/>
            </p:cNvSpPr>
            <p:nvPr/>
          </p:nvSpPr>
          <p:spPr bwMode="auto">
            <a:xfrm>
              <a:off x="1104" y="1248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  <a:r>
                <a:rPr lang="en-US" baseline="-25000"/>
                <a:t>1</a:t>
              </a:r>
            </a:p>
          </p:txBody>
        </p:sp>
        <p:sp>
          <p:nvSpPr>
            <p:cNvPr id="43024" name="Rectangle 7"/>
            <p:cNvSpPr>
              <a:spLocks noChangeArrowheads="1"/>
            </p:cNvSpPr>
            <p:nvPr/>
          </p:nvSpPr>
          <p:spPr bwMode="auto">
            <a:xfrm>
              <a:off x="1920" y="1248"/>
              <a:ext cx="3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  <a:r>
                <a:rPr lang="en-US" baseline="-25000"/>
                <a:t>3</a:t>
              </a:r>
            </a:p>
          </p:txBody>
        </p:sp>
      </p:grpSp>
      <p:graphicFrame>
        <p:nvGraphicFramePr>
          <p:cNvPr id="43011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5259388" y="2220913"/>
          <a:ext cx="35782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Equation" r:id="rId4" imgW="2082800" imgH="393700" progId="Equation.3">
                  <p:embed/>
                </p:oleObj>
              </mc:Choice>
              <mc:Fallback>
                <p:oleObj name="Equation" r:id="rId4" imgW="20828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2220913"/>
                        <a:ext cx="35782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5410200" y="1676400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/>
              <a:t>Results:</a:t>
            </a:r>
          </a:p>
        </p:txBody>
      </p:sp>
      <p:grpSp>
        <p:nvGrpSpPr>
          <p:cNvPr id="43013" name="Group 19"/>
          <p:cNvGrpSpPr>
            <a:grpSpLocks/>
          </p:cNvGrpSpPr>
          <p:nvPr/>
        </p:nvGrpSpPr>
        <p:grpSpPr bwMode="auto">
          <a:xfrm>
            <a:off x="3657600" y="3048000"/>
            <a:ext cx="5334000" cy="914400"/>
            <a:chOff x="2304" y="1920"/>
            <a:chExt cx="3360" cy="576"/>
          </a:xfrm>
        </p:grpSpPr>
        <p:sp>
          <p:nvSpPr>
            <p:cNvPr id="43018" name="Rectangle 12"/>
            <p:cNvSpPr>
              <a:spLocks noChangeArrowheads="1"/>
            </p:cNvSpPr>
            <p:nvPr/>
          </p:nvSpPr>
          <p:spPr bwMode="auto">
            <a:xfrm>
              <a:off x="2304" y="1920"/>
              <a:ext cx="3360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3019" name="Object 13"/>
            <p:cNvGraphicFramePr>
              <a:graphicFrameLocks noChangeAspect="1"/>
            </p:cNvGraphicFramePr>
            <p:nvPr/>
          </p:nvGraphicFramePr>
          <p:xfrm>
            <a:off x="2319" y="1950"/>
            <a:ext cx="332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0" name="Equation" r:id="rId6" imgW="2667000" imgH="431800" progId="Equation.3">
                    <p:embed/>
                  </p:oleObj>
                </mc:Choice>
                <mc:Fallback>
                  <p:oleObj name="Equation" r:id="rId6" imgW="2667000" imgH="4318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1950"/>
                          <a:ext cx="332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14" name="Text Box 14"/>
          <p:cNvSpPr txBox="1">
            <a:spLocks noChangeArrowheads="1"/>
          </p:cNvSpPr>
          <p:nvPr/>
        </p:nvSpPr>
        <p:spPr bwMode="auto">
          <a:xfrm>
            <a:off x="5394325" y="4222750"/>
            <a:ext cx="3716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b</a:t>
            </a:r>
            <a:r>
              <a:rPr lang="en-US" baseline="-25000"/>
              <a:t>3</a:t>
            </a:r>
            <a:r>
              <a:rPr lang="en-US"/>
              <a:t> corresponds to bit 3,</a:t>
            </a:r>
          </a:p>
          <a:p>
            <a:r>
              <a:rPr lang="en-US" i="1"/>
              <a:t>b</a:t>
            </a:r>
            <a:r>
              <a:rPr lang="en-US" baseline="-25000"/>
              <a:t>2</a:t>
            </a:r>
            <a:r>
              <a:rPr lang="en-US"/>
              <a:t> to bit 2, etc.</a:t>
            </a:r>
          </a:p>
          <a:p>
            <a:endParaRPr lang="en-US"/>
          </a:p>
          <a:p>
            <a:r>
              <a:rPr lang="en-US"/>
              <a:t>If bit n is set, </a:t>
            </a:r>
            <a:r>
              <a:rPr lang="en-US" i="1"/>
              <a:t>b</a:t>
            </a:r>
            <a:r>
              <a:rPr lang="en-US" baseline="-25000"/>
              <a:t>n</a:t>
            </a:r>
            <a:r>
              <a:rPr lang="en-US"/>
              <a:t>=1</a:t>
            </a:r>
          </a:p>
          <a:p>
            <a:endParaRPr lang="en-US"/>
          </a:p>
          <a:p>
            <a:r>
              <a:rPr lang="en-US"/>
              <a:t>If bit n is clear, </a:t>
            </a:r>
            <a:r>
              <a:rPr lang="en-US" i="1"/>
              <a:t>b</a:t>
            </a:r>
            <a:r>
              <a:rPr lang="en-US" baseline="-25000"/>
              <a:t>n</a:t>
            </a:r>
            <a:r>
              <a:rPr lang="en-US"/>
              <a:t>=0</a:t>
            </a:r>
          </a:p>
        </p:txBody>
      </p:sp>
      <p:sp>
        <p:nvSpPr>
          <p:cNvPr id="43015" name="Rectangle 15"/>
          <p:cNvSpPr>
            <a:spLocks noChangeArrowheads="1"/>
          </p:cNvSpPr>
          <p:nvPr/>
        </p:nvSpPr>
        <p:spPr bwMode="auto">
          <a:xfrm>
            <a:off x="4648200" y="4876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16"/>
          <p:cNvSpPr>
            <a:spLocks noChangeArrowheads="1"/>
          </p:cNvSpPr>
          <p:nvPr/>
        </p:nvSpPr>
        <p:spPr bwMode="auto">
          <a:xfrm>
            <a:off x="304800" y="2362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17"/>
          <p:cNvSpPr txBox="1">
            <a:spLocks noChangeArrowheads="1"/>
          </p:cNvSpPr>
          <p:nvPr/>
        </p:nvSpPr>
        <p:spPr bwMode="auto">
          <a:xfrm>
            <a:off x="4572000" y="4876800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V</a:t>
            </a:r>
            <a:r>
              <a:rPr lang="en-US" baseline="-25000"/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1354138" y="2357438"/>
          <a:ext cx="643413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3" imgW="2273300" imgH="431800" progId="Equation.3">
                  <p:embed/>
                </p:oleObj>
              </mc:Choice>
              <mc:Fallback>
                <p:oleObj name="Equation" r:id="rId3" imgW="22733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2357438"/>
                        <a:ext cx="6434137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322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/>
              <a:t>For a 4-Bit R-2R Ladder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33400" y="3810000"/>
            <a:ext cx="839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/>
              <a:t>For general n-Bit R-2R Ladder or Binary Weighted Resister DAC </a:t>
            </a:r>
          </a:p>
        </p:txBody>
      </p:sp>
      <p:grpSp>
        <p:nvGrpSpPr>
          <p:cNvPr id="44037" name="Group 6"/>
          <p:cNvGrpSpPr>
            <a:grpSpLocks/>
          </p:cNvGrpSpPr>
          <p:nvPr/>
        </p:nvGrpSpPr>
        <p:grpSpPr bwMode="auto">
          <a:xfrm>
            <a:off x="1524000" y="4267200"/>
            <a:ext cx="5486400" cy="1752600"/>
            <a:chOff x="960" y="2688"/>
            <a:chExt cx="3456" cy="1104"/>
          </a:xfrm>
        </p:grpSpPr>
        <p:sp>
          <p:nvSpPr>
            <p:cNvPr id="44038" name="Rectangle 7"/>
            <p:cNvSpPr>
              <a:spLocks noChangeArrowheads="1"/>
            </p:cNvSpPr>
            <p:nvPr/>
          </p:nvSpPr>
          <p:spPr bwMode="auto">
            <a:xfrm>
              <a:off x="960" y="2688"/>
              <a:ext cx="3456" cy="11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039" name="Object 8"/>
            <p:cNvGraphicFramePr>
              <a:graphicFrameLocks noChangeAspect="1"/>
            </p:cNvGraphicFramePr>
            <p:nvPr/>
          </p:nvGraphicFramePr>
          <p:xfrm>
            <a:off x="1104" y="2688"/>
            <a:ext cx="3216" cy="1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5" name="Equation" r:id="rId5" imgW="1269449" imgH="431613" progId="Equation.3">
                    <p:embed/>
                  </p:oleObj>
                </mc:Choice>
                <mc:Fallback>
                  <p:oleObj name="Equation" r:id="rId5" imgW="1269449" imgH="431613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688"/>
                          <a:ext cx="3216" cy="10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000" smtClean="0"/>
              <a:t>Advantages</a:t>
            </a:r>
          </a:p>
          <a:p>
            <a:pPr lvl="1" algn="just" eaLnBrk="1" hangingPunct="1"/>
            <a:r>
              <a:rPr lang="en-US" smtClean="0"/>
              <a:t>Only two resistor values (R and 2R)</a:t>
            </a:r>
          </a:p>
          <a:p>
            <a:pPr lvl="1" algn="just" eaLnBrk="1" hangingPunct="1"/>
            <a:r>
              <a:rPr lang="en-US" smtClean="0"/>
              <a:t>Does not require high precision resistors</a:t>
            </a:r>
          </a:p>
          <a:p>
            <a:pPr algn="just" eaLnBrk="1" hangingPunct="1">
              <a:buFont typeface="Arial" charset="0"/>
              <a:buNone/>
            </a:pPr>
            <a:endParaRPr lang="en-US" sz="3000" smtClean="0"/>
          </a:p>
          <a:p>
            <a:pPr algn="just" eaLnBrk="1" hangingPunct="1"/>
            <a:r>
              <a:rPr lang="en-US" sz="3000" smtClean="0"/>
              <a:t>Disadvantage</a:t>
            </a:r>
          </a:p>
          <a:p>
            <a:pPr lvl="1" algn="just" eaLnBrk="1" hangingPunct="1"/>
            <a:r>
              <a:rPr lang="en-US" smtClean="0"/>
              <a:t>Lower conversion speed than binary weighted DAC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000" smtClean="0"/>
              <a:t>These digital signals are processed by a digital computer and the output of the digital computer is converted into analog signals using digital-to-analog-converters (DACs).</a:t>
            </a:r>
          </a:p>
          <a:p>
            <a:pPr algn="just"/>
            <a:r>
              <a:rPr lang="en-US" sz="3000" smtClean="0"/>
              <a:t>The output of the DAC is modified by an actuator and the output of the actuator is applied as the control variable. </a:t>
            </a:r>
            <a:endParaRPr lang="en-IN" sz="3000" smtClean="0"/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"/>
            <a:ext cx="8382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8229600" cy="3473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Applications of DAC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Digital Motor Control</a:t>
            </a:r>
          </a:p>
          <a:p>
            <a:pPr eaLnBrk="1" hangingPunct="1"/>
            <a:r>
              <a:rPr lang="en-US" sz="3000" smtClean="0"/>
              <a:t>Computer Printers</a:t>
            </a:r>
          </a:p>
          <a:p>
            <a:pPr eaLnBrk="1" hangingPunct="1"/>
            <a:r>
              <a:rPr lang="en-US" sz="3000" smtClean="0"/>
              <a:t>Sound Equipment (e.g. CD/MP3 Players, etc.)</a:t>
            </a:r>
          </a:p>
          <a:p>
            <a:pPr eaLnBrk="1" hangingPunct="1"/>
            <a:r>
              <a:rPr lang="en-US" sz="3000" smtClean="0"/>
              <a:t>Electronic Cruise Control</a:t>
            </a:r>
          </a:p>
          <a:p>
            <a:pPr eaLnBrk="1" hangingPunct="1"/>
            <a:r>
              <a:rPr lang="en-US" sz="3000" smtClean="0"/>
              <a:t>Digital Thermostat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ANALOG-TO-DIGITAL (A/D) CONVERSION</a:t>
            </a:r>
            <a:endParaRPr lang="en-IN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000" smtClean="0">
                <a:cs typeface="Arial" charset="0"/>
              </a:rPr>
              <a:t>An electronic integrated circuit which  transforms a signal from analog (continuous)  to digital (discrete) form.</a:t>
            </a:r>
          </a:p>
          <a:p>
            <a:pPr algn="just"/>
            <a:r>
              <a:rPr lang="en-US" sz="3000" smtClean="0">
                <a:cs typeface="Arial" charset="0"/>
              </a:rPr>
              <a:t>Analog signals are directly measurable  quantities.</a:t>
            </a:r>
          </a:p>
          <a:p>
            <a:pPr algn="just"/>
            <a:r>
              <a:rPr lang="en-US" sz="3000" smtClean="0">
                <a:cs typeface="Arial" charset="0"/>
              </a:rPr>
              <a:t>Digital Signals – have only two states.  For digital computers, we refer to binary states, 0 and 1. “1” can be on, “0” can be off.</a:t>
            </a:r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588" y="661988"/>
            <a:ext cx="3014662" cy="735012"/>
          </a:xfrm>
        </p:spPr>
        <p:txBody>
          <a:bodyPr tIns="10252" rtlCol="0">
            <a:spAutoFit/>
          </a:bodyPr>
          <a:lstStyle/>
          <a:p>
            <a:pPr marL="11391" defTabSz="913651" eaLnBrk="1" fontAlgn="auto" hangingPunct="1">
              <a:spcBef>
                <a:spcPts val="81"/>
              </a:spcBef>
              <a:spcAft>
                <a:spcPts val="0"/>
              </a:spcAft>
              <a:defRPr/>
            </a:pPr>
            <a:r>
              <a:rPr spc="-9" dirty="0" smtClean="0">
                <a:solidFill>
                  <a:srgbClr val="002060"/>
                </a:solidFill>
              </a:rPr>
              <a:t>ADC</a:t>
            </a:r>
            <a:r>
              <a:rPr spc="-67" dirty="0" smtClean="0">
                <a:solidFill>
                  <a:srgbClr val="002060"/>
                </a:solidFill>
              </a:rPr>
              <a:t> </a:t>
            </a:r>
            <a:r>
              <a:rPr spc="-4" dirty="0" smtClean="0">
                <a:solidFill>
                  <a:srgbClr val="002060"/>
                </a:solidFill>
              </a:rPr>
              <a:t>process</a:t>
            </a:r>
          </a:p>
        </p:txBody>
      </p:sp>
      <p:sp>
        <p:nvSpPr>
          <p:cNvPr id="51203" name="object 3"/>
          <p:cNvSpPr>
            <a:spLocks noChangeArrowheads="1"/>
          </p:cNvSpPr>
          <p:nvPr/>
        </p:nvSpPr>
        <p:spPr bwMode="auto">
          <a:xfrm>
            <a:off x="4510088" y="3802063"/>
            <a:ext cx="1089025" cy="838200"/>
          </a:xfrm>
          <a:custGeom>
            <a:avLst/>
            <a:gdLst>
              <a:gd name="T0" fmla="*/ 0 w 1198245"/>
              <a:gd name="T1" fmla="*/ 400767 h 949960"/>
              <a:gd name="T2" fmla="*/ 11803 w 1198245"/>
              <a:gd name="T3" fmla="*/ 382123 h 949960"/>
              <a:gd name="T4" fmla="*/ 25739 w 1198245"/>
              <a:gd name="T5" fmla="*/ 355024 h 949960"/>
              <a:gd name="T6" fmla="*/ 41649 w 1198245"/>
              <a:gd name="T7" fmla="*/ 321220 h 949960"/>
              <a:gd name="T8" fmla="*/ 59377 w 1198245"/>
              <a:gd name="T9" fmla="*/ 282464 h 949960"/>
              <a:gd name="T10" fmla="*/ 78764 w 1198245"/>
              <a:gd name="T11" fmla="*/ 240510 h 949960"/>
              <a:gd name="T12" fmla="*/ 99654 w 1198245"/>
              <a:gd name="T13" fmla="*/ 197109 h 949960"/>
              <a:gd name="T14" fmla="*/ 121887 w 1198245"/>
              <a:gd name="T15" fmla="*/ 154014 h 949960"/>
              <a:gd name="T16" fmla="*/ 145309 w 1198245"/>
              <a:gd name="T17" fmla="*/ 112976 h 949960"/>
              <a:gd name="T18" fmla="*/ 169760 w 1198245"/>
              <a:gd name="T19" fmla="*/ 75750 h 949960"/>
              <a:gd name="T20" fmla="*/ 195083 w 1198245"/>
              <a:gd name="T21" fmla="*/ 44087 h 949960"/>
              <a:gd name="T22" fmla="*/ 221120 w 1198245"/>
              <a:gd name="T23" fmla="*/ 19739 h 949960"/>
              <a:gd name="T24" fmla="*/ 274711 w 1198245"/>
              <a:gd name="T25" fmla="*/ 0 h 949960"/>
              <a:gd name="T26" fmla="*/ 301948 w 1198245"/>
              <a:gd name="T27" fmla="*/ 8113 h 949960"/>
              <a:gd name="T28" fmla="*/ 339266 w 1198245"/>
              <a:gd name="T29" fmla="*/ 42192 h 949960"/>
              <a:gd name="T30" fmla="*/ 379742 w 1198245"/>
              <a:gd name="T31" fmla="*/ 101112 h 949960"/>
              <a:gd name="T32" fmla="*/ 400951 w 1198245"/>
              <a:gd name="T33" fmla="*/ 138149 h 949960"/>
              <a:gd name="T34" fmla="*/ 422692 w 1198245"/>
              <a:gd name="T35" fmla="*/ 179310 h 949960"/>
              <a:gd name="T36" fmla="*/ 444878 w 1198245"/>
              <a:gd name="T37" fmla="*/ 223898 h 949960"/>
              <a:gd name="T38" fmla="*/ 467426 w 1198245"/>
              <a:gd name="T39" fmla="*/ 271219 h 949960"/>
              <a:gd name="T40" fmla="*/ 490249 w 1198245"/>
              <a:gd name="T41" fmla="*/ 320576 h 949960"/>
              <a:gd name="T42" fmla="*/ 513260 w 1198245"/>
              <a:gd name="T43" fmla="*/ 371275 h 949960"/>
              <a:gd name="T44" fmla="*/ 536374 w 1198245"/>
              <a:gd name="T45" fmla="*/ 422619 h 949960"/>
              <a:gd name="T46" fmla="*/ 559506 w 1198245"/>
              <a:gd name="T47" fmla="*/ 473913 h 949960"/>
              <a:gd name="T48" fmla="*/ 582569 w 1198245"/>
              <a:gd name="T49" fmla="*/ 524461 h 949960"/>
              <a:gd name="T50" fmla="*/ 605478 w 1198245"/>
              <a:gd name="T51" fmla="*/ 573568 h 949960"/>
              <a:gd name="T52" fmla="*/ 628145 w 1198245"/>
              <a:gd name="T53" fmla="*/ 620539 h 949960"/>
              <a:gd name="T54" fmla="*/ 650487 w 1198245"/>
              <a:gd name="T55" fmla="*/ 664676 h 949960"/>
              <a:gd name="T56" fmla="*/ 672416 w 1198245"/>
              <a:gd name="T57" fmla="*/ 705287 h 949960"/>
              <a:gd name="T58" fmla="*/ 693848 w 1198245"/>
              <a:gd name="T59" fmla="*/ 741673 h 949960"/>
              <a:gd name="T60" fmla="*/ 714696 w 1198245"/>
              <a:gd name="T61" fmla="*/ 773141 h 949960"/>
              <a:gd name="T62" fmla="*/ 754297 w 1198245"/>
              <a:gd name="T63" fmla="*/ 818537 h 949960"/>
              <a:gd name="T64" fmla="*/ 798758 w 1198245"/>
              <a:gd name="T65" fmla="*/ 837906 h 949960"/>
              <a:gd name="T66" fmla="*/ 824268 w 1198245"/>
              <a:gd name="T67" fmla="*/ 833527 h 949960"/>
              <a:gd name="T68" fmla="*/ 873885 w 1198245"/>
              <a:gd name="T69" fmla="*/ 796776 h 949960"/>
              <a:gd name="T70" fmla="*/ 897844 w 1198245"/>
              <a:gd name="T71" fmla="*/ 767224 h 949960"/>
              <a:gd name="T72" fmla="*/ 921138 w 1198245"/>
              <a:gd name="T73" fmla="*/ 732102 h 949960"/>
              <a:gd name="T74" fmla="*/ 943694 w 1198245"/>
              <a:gd name="T75" fmla="*/ 692821 h 949960"/>
              <a:gd name="T76" fmla="*/ 965436 w 1198245"/>
              <a:gd name="T77" fmla="*/ 650791 h 949960"/>
              <a:gd name="T78" fmla="*/ 986292 w 1198245"/>
              <a:gd name="T79" fmla="*/ 607421 h 949960"/>
              <a:gd name="T80" fmla="*/ 1006189 w 1198245"/>
              <a:gd name="T81" fmla="*/ 564124 h 949960"/>
              <a:gd name="T82" fmla="*/ 1025050 w 1198245"/>
              <a:gd name="T83" fmla="*/ 522309 h 949960"/>
              <a:gd name="T84" fmla="*/ 1042805 w 1198245"/>
              <a:gd name="T85" fmla="*/ 483386 h 949960"/>
              <a:gd name="T86" fmla="*/ 1059376 w 1198245"/>
              <a:gd name="T87" fmla="*/ 448766 h 949960"/>
              <a:gd name="T88" fmla="*/ 1074692 w 1198245"/>
              <a:gd name="T89" fmla="*/ 419860 h 949960"/>
              <a:gd name="T90" fmla="*/ 1088678 w 1198245"/>
              <a:gd name="T91" fmla="*/ 398078 h 94996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8245"/>
              <a:gd name="T139" fmla="*/ 0 h 949960"/>
              <a:gd name="T140" fmla="*/ 1198245 w 1198245"/>
              <a:gd name="T141" fmla="*/ 949960 h 94996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8245" h="949960">
                <a:moveTo>
                  <a:pt x="0" y="454203"/>
                </a:moveTo>
                <a:lnTo>
                  <a:pt x="12987" y="433073"/>
                </a:lnTo>
                <a:lnTo>
                  <a:pt x="28320" y="402360"/>
                </a:lnTo>
                <a:lnTo>
                  <a:pt x="45826" y="364049"/>
                </a:lnTo>
                <a:lnTo>
                  <a:pt x="65332" y="320126"/>
                </a:lnTo>
                <a:lnTo>
                  <a:pt x="86663" y="272578"/>
                </a:lnTo>
                <a:lnTo>
                  <a:pt x="109648" y="223390"/>
                </a:lnTo>
                <a:lnTo>
                  <a:pt x="134111" y="174549"/>
                </a:lnTo>
                <a:lnTo>
                  <a:pt x="159882" y="128040"/>
                </a:lnTo>
                <a:lnTo>
                  <a:pt x="186785" y="85850"/>
                </a:lnTo>
                <a:lnTo>
                  <a:pt x="214648" y="49965"/>
                </a:lnTo>
                <a:lnTo>
                  <a:pt x="243297" y="22371"/>
                </a:lnTo>
                <a:lnTo>
                  <a:pt x="302262" y="0"/>
                </a:lnTo>
                <a:lnTo>
                  <a:pt x="332231" y="9195"/>
                </a:lnTo>
                <a:lnTo>
                  <a:pt x="373291" y="47818"/>
                </a:lnTo>
                <a:lnTo>
                  <a:pt x="417827" y="114594"/>
                </a:lnTo>
                <a:lnTo>
                  <a:pt x="441163" y="156569"/>
                </a:lnTo>
                <a:lnTo>
                  <a:pt x="465084" y="203218"/>
                </a:lnTo>
                <a:lnTo>
                  <a:pt x="489496" y="253751"/>
                </a:lnTo>
                <a:lnTo>
                  <a:pt x="514305" y="307381"/>
                </a:lnTo>
                <a:lnTo>
                  <a:pt x="539417" y="363319"/>
                </a:lnTo>
                <a:lnTo>
                  <a:pt x="564736" y="420778"/>
                </a:lnTo>
                <a:lnTo>
                  <a:pt x="590168" y="478968"/>
                </a:lnTo>
                <a:lnTo>
                  <a:pt x="615620" y="537101"/>
                </a:lnTo>
                <a:lnTo>
                  <a:pt x="640996" y="594389"/>
                </a:lnTo>
                <a:lnTo>
                  <a:pt x="666202" y="650044"/>
                </a:lnTo>
                <a:lnTo>
                  <a:pt x="691143" y="703277"/>
                </a:lnTo>
                <a:lnTo>
                  <a:pt x="715725" y="753300"/>
                </a:lnTo>
                <a:lnTo>
                  <a:pt x="739854" y="799325"/>
                </a:lnTo>
                <a:lnTo>
                  <a:pt x="763435" y="840563"/>
                </a:lnTo>
                <a:lnTo>
                  <a:pt x="786374" y="876227"/>
                </a:lnTo>
                <a:lnTo>
                  <a:pt x="829947" y="927675"/>
                </a:lnTo>
                <a:lnTo>
                  <a:pt x="878867" y="949627"/>
                </a:lnTo>
                <a:lnTo>
                  <a:pt x="906935" y="944664"/>
                </a:lnTo>
                <a:lnTo>
                  <a:pt x="961528" y="903013"/>
                </a:lnTo>
                <a:lnTo>
                  <a:pt x="987890" y="869521"/>
                </a:lnTo>
                <a:lnTo>
                  <a:pt x="1013520" y="829716"/>
                </a:lnTo>
                <a:lnTo>
                  <a:pt x="1038338" y="785197"/>
                </a:lnTo>
                <a:lnTo>
                  <a:pt x="1062261" y="737563"/>
                </a:lnTo>
                <a:lnTo>
                  <a:pt x="1085209" y="688411"/>
                </a:lnTo>
                <a:lnTo>
                  <a:pt x="1107101" y="639340"/>
                </a:lnTo>
                <a:lnTo>
                  <a:pt x="1127854" y="591950"/>
                </a:lnTo>
                <a:lnTo>
                  <a:pt x="1147389" y="547837"/>
                </a:lnTo>
                <a:lnTo>
                  <a:pt x="1165622" y="508601"/>
                </a:lnTo>
                <a:lnTo>
                  <a:pt x="1182474" y="475841"/>
                </a:lnTo>
                <a:lnTo>
                  <a:pt x="1197863" y="451155"/>
                </a:lnTo>
              </a:path>
            </a:pathLst>
          </a:custGeom>
          <a:noFill/>
          <a:ln w="18287">
            <a:solidFill>
              <a:srgbClr val="FF4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04" name="object 4"/>
          <p:cNvSpPr>
            <a:spLocks noChangeArrowheads="1"/>
          </p:cNvSpPr>
          <p:nvPr/>
        </p:nvSpPr>
        <p:spPr bwMode="auto">
          <a:xfrm>
            <a:off x="2559050" y="2316163"/>
            <a:ext cx="1812925" cy="2208212"/>
          </a:xfrm>
          <a:custGeom>
            <a:avLst/>
            <a:gdLst>
              <a:gd name="T0" fmla="*/ 0 w 1993900"/>
              <a:gd name="T1" fmla="*/ 2208100 h 2502535"/>
              <a:gd name="T2" fmla="*/ 1812462 w 1993900"/>
              <a:gd name="T3" fmla="*/ 2208100 h 2502535"/>
              <a:gd name="T4" fmla="*/ 1812462 w 1993900"/>
              <a:gd name="T5" fmla="*/ 0 h 2502535"/>
              <a:gd name="T6" fmla="*/ 0 w 1993900"/>
              <a:gd name="T7" fmla="*/ 0 h 2502535"/>
              <a:gd name="T8" fmla="*/ 0 w 1993900"/>
              <a:gd name="T9" fmla="*/ 2208100 h 2502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3900"/>
              <a:gd name="T16" fmla="*/ 0 h 2502535"/>
              <a:gd name="T17" fmla="*/ 1993900 w 1993900"/>
              <a:gd name="T18" fmla="*/ 2502535 h 2502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3900" h="2502535">
                <a:moveTo>
                  <a:pt x="0" y="2502408"/>
                </a:moveTo>
                <a:lnTo>
                  <a:pt x="1993391" y="2502408"/>
                </a:lnTo>
                <a:lnTo>
                  <a:pt x="1993391" y="0"/>
                </a:lnTo>
                <a:lnTo>
                  <a:pt x="0" y="0"/>
                </a:lnTo>
                <a:lnTo>
                  <a:pt x="0" y="2502408"/>
                </a:lnTo>
                <a:close/>
              </a:path>
            </a:pathLst>
          </a:custGeom>
          <a:solidFill>
            <a:srgbClr val="D4FE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05" name="object 5"/>
          <p:cNvSpPr>
            <a:spLocks noChangeArrowheads="1"/>
          </p:cNvSpPr>
          <p:nvPr/>
        </p:nvSpPr>
        <p:spPr bwMode="auto">
          <a:xfrm>
            <a:off x="2560638" y="2316163"/>
            <a:ext cx="1812925" cy="2208212"/>
          </a:xfrm>
          <a:custGeom>
            <a:avLst/>
            <a:gdLst>
              <a:gd name="T0" fmla="*/ 0 w 1993900"/>
              <a:gd name="T1" fmla="*/ 0 h 2502535"/>
              <a:gd name="T2" fmla="*/ 1812462 w 1993900"/>
              <a:gd name="T3" fmla="*/ 0 h 2502535"/>
              <a:gd name="T4" fmla="*/ 1812462 w 1993900"/>
              <a:gd name="T5" fmla="*/ 2208099 h 2502535"/>
              <a:gd name="T6" fmla="*/ 0 w 1993900"/>
              <a:gd name="T7" fmla="*/ 2208099 h 2502535"/>
              <a:gd name="T8" fmla="*/ 0 w 1993900"/>
              <a:gd name="T9" fmla="*/ 0 h 2502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3900"/>
              <a:gd name="T16" fmla="*/ 0 h 2502535"/>
              <a:gd name="T17" fmla="*/ 1993900 w 1993900"/>
              <a:gd name="T18" fmla="*/ 2502535 h 2502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3900" h="2502535">
                <a:moveTo>
                  <a:pt x="0" y="0"/>
                </a:moveTo>
                <a:lnTo>
                  <a:pt x="1993391" y="0"/>
                </a:lnTo>
                <a:lnTo>
                  <a:pt x="1993391" y="2502407"/>
                </a:lnTo>
                <a:lnTo>
                  <a:pt x="0" y="2502407"/>
                </a:lnTo>
                <a:lnTo>
                  <a:pt x="0" y="0"/>
                </a:lnTo>
                <a:close/>
              </a:path>
            </a:pathLst>
          </a:custGeom>
          <a:noFill/>
          <a:ln w="27431">
            <a:solidFill>
              <a:srgbClr val="FF28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06" name="object 6"/>
          <p:cNvSpPr>
            <a:spLocks noChangeArrowheads="1"/>
          </p:cNvSpPr>
          <p:nvPr/>
        </p:nvSpPr>
        <p:spPr bwMode="auto">
          <a:xfrm>
            <a:off x="3462338" y="3206750"/>
            <a:ext cx="1662112" cy="6350"/>
          </a:xfrm>
          <a:custGeom>
            <a:avLst/>
            <a:gdLst>
              <a:gd name="T0" fmla="*/ 0 w 1828800"/>
              <a:gd name="T1" fmla="*/ 6095 h 6350"/>
              <a:gd name="T2" fmla="*/ 1662111 w 1828800"/>
              <a:gd name="T3" fmla="*/ 0 h 6350"/>
              <a:gd name="T4" fmla="*/ 0 60000 65536"/>
              <a:gd name="T5" fmla="*/ 0 60000 65536"/>
              <a:gd name="T6" fmla="*/ 0 w 1828800"/>
              <a:gd name="T7" fmla="*/ 0 h 6350"/>
              <a:gd name="T8" fmla="*/ 1828800 w 182880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28800" h="6350">
                <a:moveTo>
                  <a:pt x="0" y="6095"/>
                </a:moveTo>
                <a:lnTo>
                  <a:pt x="1828799" y="0"/>
                </a:lnTo>
              </a:path>
            </a:pathLst>
          </a:custGeom>
          <a:noFill/>
          <a:ln w="2743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07" name="object 7"/>
          <p:cNvSpPr>
            <a:spLocks noChangeArrowheads="1"/>
          </p:cNvSpPr>
          <p:nvPr/>
        </p:nvSpPr>
        <p:spPr bwMode="auto">
          <a:xfrm>
            <a:off x="2039938" y="3228975"/>
            <a:ext cx="969962" cy="0"/>
          </a:xfrm>
          <a:custGeom>
            <a:avLst/>
            <a:gdLst>
              <a:gd name="T0" fmla="*/ 0 w 1066800"/>
              <a:gd name="T1" fmla="*/ 969961 w 1066800"/>
              <a:gd name="T2" fmla="*/ 0 60000 65536"/>
              <a:gd name="T3" fmla="*/ 0 60000 65536"/>
              <a:gd name="T4" fmla="*/ 0 w 1066800"/>
              <a:gd name="T5" fmla="*/ 1066800 w 1066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noFill/>
          <a:ln w="2743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08" name="object 8"/>
          <p:cNvSpPr>
            <a:spLocks noChangeArrowheads="1"/>
          </p:cNvSpPr>
          <p:nvPr/>
        </p:nvSpPr>
        <p:spPr bwMode="auto">
          <a:xfrm>
            <a:off x="1957388" y="3159125"/>
            <a:ext cx="123825" cy="120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object 9"/>
          <p:cNvSpPr>
            <a:spLocks noChangeArrowheads="1"/>
          </p:cNvSpPr>
          <p:nvPr/>
        </p:nvSpPr>
        <p:spPr bwMode="auto">
          <a:xfrm>
            <a:off x="2995613" y="3159125"/>
            <a:ext cx="125412" cy="120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object 10"/>
          <p:cNvSpPr>
            <a:spLocks noChangeArrowheads="1"/>
          </p:cNvSpPr>
          <p:nvPr/>
        </p:nvSpPr>
        <p:spPr bwMode="auto">
          <a:xfrm>
            <a:off x="3009900" y="3027363"/>
            <a:ext cx="415925" cy="201612"/>
          </a:xfrm>
          <a:custGeom>
            <a:avLst/>
            <a:gdLst>
              <a:gd name="T0" fmla="*/ 0 w 457200"/>
              <a:gd name="T1" fmla="*/ 0 h 228600"/>
              <a:gd name="T2" fmla="*/ 415924 w 457200"/>
              <a:gd name="T3" fmla="*/ 201611 h 228600"/>
              <a:gd name="T4" fmla="*/ 0 60000 65536"/>
              <a:gd name="T5" fmla="*/ 0 60000 65536"/>
              <a:gd name="T6" fmla="*/ 0 w 457200"/>
              <a:gd name="T7" fmla="*/ 0 h 228600"/>
              <a:gd name="T8" fmla="*/ 457200 w 457200"/>
              <a:gd name="T9" fmla="*/ 228600 h 228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7200" h="228600">
                <a:moveTo>
                  <a:pt x="0" y="0"/>
                </a:moveTo>
                <a:lnTo>
                  <a:pt x="457199" y="228599"/>
                </a:lnTo>
              </a:path>
            </a:pathLst>
          </a:custGeom>
          <a:noFill/>
          <a:ln w="5791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11" name="object 11"/>
          <p:cNvSpPr>
            <a:spLocks noChangeArrowheads="1"/>
          </p:cNvSpPr>
          <p:nvPr/>
        </p:nvSpPr>
        <p:spPr bwMode="auto">
          <a:xfrm>
            <a:off x="3341688" y="3159125"/>
            <a:ext cx="125412" cy="12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object 12"/>
          <p:cNvSpPr>
            <a:spLocks noChangeArrowheads="1"/>
          </p:cNvSpPr>
          <p:nvPr/>
        </p:nvSpPr>
        <p:spPr bwMode="auto">
          <a:xfrm>
            <a:off x="3992563" y="3227388"/>
            <a:ext cx="0" cy="282575"/>
          </a:xfrm>
          <a:custGeom>
            <a:avLst/>
            <a:gdLst>
              <a:gd name="T0" fmla="*/ 0 h 320039"/>
              <a:gd name="T1" fmla="*/ 282576 h 320039"/>
              <a:gd name="T2" fmla="*/ 0 60000 65536"/>
              <a:gd name="T3" fmla="*/ 0 60000 65536"/>
              <a:gd name="T4" fmla="*/ 0 h 320039"/>
              <a:gd name="T5" fmla="*/ 320039 h 32003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noFill/>
          <a:ln w="2438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13" name="object 13"/>
          <p:cNvSpPr>
            <a:spLocks noChangeArrowheads="1"/>
          </p:cNvSpPr>
          <p:nvPr/>
        </p:nvSpPr>
        <p:spPr bwMode="auto">
          <a:xfrm>
            <a:off x="3992563" y="3633788"/>
            <a:ext cx="0" cy="333375"/>
          </a:xfrm>
          <a:custGeom>
            <a:avLst/>
            <a:gdLst>
              <a:gd name="T0" fmla="*/ 0 h 378460"/>
              <a:gd name="T1" fmla="*/ 332927 h 378460"/>
              <a:gd name="T2" fmla="*/ 0 60000 65536"/>
              <a:gd name="T3" fmla="*/ 0 60000 65536"/>
              <a:gd name="T4" fmla="*/ 0 h 378460"/>
              <a:gd name="T5" fmla="*/ 378460 h 3784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78460">
                <a:moveTo>
                  <a:pt x="0" y="0"/>
                </a:moveTo>
                <a:lnTo>
                  <a:pt x="0" y="377951"/>
                </a:lnTo>
              </a:path>
            </a:pathLst>
          </a:custGeom>
          <a:noFill/>
          <a:ln w="2438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14" name="object 14"/>
          <p:cNvSpPr>
            <a:spLocks noChangeArrowheads="1"/>
          </p:cNvSpPr>
          <p:nvPr/>
        </p:nvSpPr>
        <p:spPr bwMode="auto">
          <a:xfrm>
            <a:off x="3848100" y="3509963"/>
            <a:ext cx="311150" cy="123825"/>
          </a:xfrm>
          <a:custGeom>
            <a:avLst/>
            <a:gdLst>
              <a:gd name="T0" fmla="*/ 0 w 341629"/>
              <a:gd name="T1" fmla="*/ 123713 h 140335"/>
              <a:gd name="T2" fmla="*/ 310919 w 341629"/>
              <a:gd name="T3" fmla="*/ 123713 h 140335"/>
              <a:gd name="T4" fmla="*/ 310919 w 341629"/>
              <a:gd name="T5" fmla="*/ 0 h 140335"/>
              <a:gd name="T6" fmla="*/ 0 w 341629"/>
              <a:gd name="T7" fmla="*/ 0 h 140335"/>
              <a:gd name="T8" fmla="*/ 0 w 341629"/>
              <a:gd name="T9" fmla="*/ 123713 h 140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629"/>
              <a:gd name="T16" fmla="*/ 0 h 140335"/>
              <a:gd name="T17" fmla="*/ 341629 w 341629"/>
              <a:gd name="T18" fmla="*/ 140335 h 1403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629" h="140335">
                <a:moveTo>
                  <a:pt x="0" y="140208"/>
                </a:moveTo>
                <a:lnTo>
                  <a:pt x="341375" y="140208"/>
                </a:lnTo>
                <a:lnTo>
                  <a:pt x="341375" y="0"/>
                </a:lnTo>
                <a:lnTo>
                  <a:pt x="0" y="0"/>
                </a:lnTo>
                <a:lnTo>
                  <a:pt x="0" y="14020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15" name="object 15"/>
          <p:cNvSpPr txBox="1">
            <a:spLocks noChangeArrowheads="1"/>
          </p:cNvSpPr>
          <p:nvPr/>
        </p:nvSpPr>
        <p:spPr bwMode="auto">
          <a:xfrm>
            <a:off x="3554413" y="3371850"/>
            <a:ext cx="1968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391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88"/>
              </a:spcBef>
            </a:pP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6" name="object 16"/>
          <p:cNvSpPr>
            <a:spLocks noChangeArrowheads="1"/>
          </p:cNvSpPr>
          <p:nvPr/>
        </p:nvSpPr>
        <p:spPr bwMode="auto">
          <a:xfrm>
            <a:off x="3841750" y="3968750"/>
            <a:ext cx="276225" cy="0"/>
          </a:xfrm>
          <a:custGeom>
            <a:avLst/>
            <a:gdLst>
              <a:gd name="T0" fmla="*/ 0 w 304800"/>
              <a:gd name="T1" fmla="*/ 276224 w 304800"/>
              <a:gd name="T2" fmla="*/ 0 60000 65536"/>
              <a:gd name="T3" fmla="*/ 0 60000 65536"/>
              <a:gd name="T4" fmla="*/ 0 w 304800"/>
              <a:gd name="T5" fmla="*/ 304800 w 304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17" name="object 17"/>
          <p:cNvSpPr>
            <a:spLocks noChangeArrowheads="1"/>
          </p:cNvSpPr>
          <p:nvPr/>
        </p:nvSpPr>
        <p:spPr bwMode="auto">
          <a:xfrm>
            <a:off x="2890838" y="2800350"/>
            <a:ext cx="92075" cy="0"/>
          </a:xfrm>
          <a:custGeom>
            <a:avLst/>
            <a:gdLst>
              <a:gd name="T0" fmla="*/ 0 w 100964"/>
              <a:gd name="T1" fmla="*/ 91728 w 100964"/>
              <a:gd name="T2" fmla="*/ 0 60000 65536"/>
              <a:gd name="T3" fmla="*/ 0 60000 65536"/>
              <a:gd name="T4" fmla="*/ 0 w 100964"/>
              <a:gd name="T5" fmla="*/ 100964 w 1009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0964">
                <a:moveTo>
                  <a:pt x="0" y="0"/>
                </a:moveTo>
                <a:lnTo>
                  <a:pt x="100583" y="0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18" name="object 18"/>
          <p:cNvSpPr>
            <a:spLocks noChangeArrowheads="1"/>
          </p:cNvSpPr>
          <p:nvPr/>
        </p:nvSpPr>
        <p:spPr bwMode="auto">
          <a:xfrm>
            <a:off x="2990850" y="2554288"/>
            <a:ext cx="92075" cy="0"/>
          </a:xfrm>
          <a:custGeom>
            <a:avLst/>
            <a:gdLst>
              <a:gd name="T0" fmla="*/ 0 w 100964"/>
              <a:gd name="T1" fmla="*/ 91728 w 100964"/>
              <a:gd name="T2" fmla="*/ 0 60000 65536"/>
              <a:gd name="T3" fmla="*/ 0 60000 65536"/>
              <a:gd name="T4" fmla="*/ 0 w 100964"/>
              <a:gd name="T5" fmla="*/ 100964 w 1009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0964">
                <a:moveTo>
                  <a:pt x="0" y="0"/>
                </a:moveTo>
                <a:lnTo>
                  <a:pt x="100583" y="0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19" name="object 19"/>
          <p:cNvSpPr>
            <a:spLocks noChangeArrowheads="1"/>
          </p:cNvSpPr>
          <p:nvPr/>
        </p:nvSpPr>
        <p:spPr bwMode="auto">
          <a:xfrm>
            <a:off x="2982913" y="2547938"/>
            <a:ext cx="0" cy="269875"/>
          </a:xfrm>
          <a:custGeom>
            <a:avLst/>
            <a:gdLst>
              <a:gd name="T0" fmla="*/ 0 h 304800"/>
              <a:gd name="T1" fmla="*/ 269874 h 304800"/>
              <a:gd name="T2" fmla="*/ 0 60000 65536"/>
              <a:gd name="T3" fmla="*/ 0 60000 65536"/>
              <a:gd name="T4" fmla="*/ 0 h 304800"/>
              <a:gd name="T5" fmla="*/ 304800 h 3048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20" name="object 20"/>
          <p:cNvSpPr>
            <a:spLocks noChangeArrowheads="1"/>
          </p:cNvSpPr>
          <p:nvPr/>
        </p:nvSpPr>
        <p:spPr bwMode="auto">
          <a:xfrm>
            <a:off x="3081338" y="2547938"/>
            <a:ext cx="0" cy="269875"/>
          </a:xfrm>
          <a:custGeom>
            <a:avLst/>
            <a:gdLst>
              <a:gd name="T0" fmla="*/ 0 h 304800"/>
              <a:gd name="T1" fmla="*/ 269874 h 304800"/>
              <a:gd name="T2" fmla="*/ 0 60000 65536"/>
              <a:gd name="T3" fmla="*/ 0 60000 65536"/>
              <a:gd name="T4" fmla="*/ 0 h 304800"/>
              <a:gd name="T5" fmla="*/ 304800 h 3048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21" name="object 21"/>
          <p:cNvSpPr>
            <a:spLocks noChangeArrowheads="1"/>
          </p:cNvSpPr>
          <p:nvPr/>
        </p:nvSpPr>
        <p:spPr bwMode="auto">
          <a:xfrm>
            <a:off x="3081338" y="2800350"/>
            <a:ext cx="95250" cy="0"/>
          </a:xfrm>
          <a:custGeom>
            <a:avLst/>
            <a:gdLst>
              <a:gd name="T0" fmla="*/ 0 w 104139"/>
              <a:gd name="T1" fmla="*/ 94785 w 104139"/>
              <a:gd name="T2" fmla="*/ 0 60000 65536"/>
              <a:gd name="T3" fmla="*/ 0 60000 65536"/>
              <a:gd name="T4" fmla="*/ 0 w 104139"/>
              <a:gd name="T5" fmla="*/ 104139 w 10413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4139">
                <a:moveTo>
                  <a:pt x="0" y="0"/>
                </a:moveTo>
                <a:lnTo>
                  <a:pt x="103631" y="0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22" name="object 22"/>
          <p:cNvSpPr>
            <a:spLocks noChangeArrowheads="1"/>
          </p:cNvSpPr>
          <p:nvPr/>
        </p:nvSpPr>
        <p:spPr bwMode="auto">
          <a:xfrm>
            <a:off x="3176588" y="2554288"/>
            <a:ext cx="92075" cy="0"/>
          </a:xfrm>
          <a:custGeom>
            <a:avLst/>
            <a:gdLst>
              <a:gd name="T0" fmla="*/ 0 w 100964"/>
              <a:gd name="T1" fmla="*/ 91728 w 100964"/>
              <a:gd name="T2" fmla="*/ 0 60000 65536"/>
              <a:gd name="T3" fmla="*/ 0 60000 65536"/>
              <a:gd name="T4" fmla="*/ 0 w 100964"/>
              <a:gd name="T5" fmla="*/ 100964 w 1009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0964">
                <a:moveTo>
                  <a:pt x="0" y="0"/>
                </a:moveTo>
                <a:lnTo>
                  <a:pt x="100583" y="0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23" name="object 23"/>
          <p:cNvSpPr>
            <a:spLocks noChangeArrowheads="1"/>
          </p:cNvSpPr>
          <p:nvPr/>
        </p:nvSpPr>
        <p:spPr bwMode="auto">
          <a:xfrm>
            <a:off x="3176588" y="2547938"/>
            <a:ext cx="0" cy="269875"/>
          </a:xfrm>
          <a:custGeom>
            <a:avLst/>
            <a:gdLst>
              <a:gd name="T0" fmla="*/ 0 h 304800"/>
              <a:gd name="T1" fmla="*/ 269874 h 304800"/>
              <a:gd name="T2" fmla="*/ 0 60000 65536"/>
              <a:gd name="T3" fmla="*/ 0 60000 65536"/>
              <a:gd name="T4" fmla="*/ 0 h 304800"/>
              <a:gd name="T5" fmla="*/ 304800 h 3048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24" name="object 24"/>
          <p:cNvSpPr>
            <a:spLocks noChangeArrowheads="1"/>
          </p:cNvSpPr>
          <p:nvPr/>
        </p:nvSpPr>
        <p:spPr bwMode="auto">
          <a:xfrm>
            <a:off x="3267075" y="2547938"/>
            <a:ext cx="0" cy="269875"/>
          </a:xfrm>
          <a:custGeom>
            <a:avLst/>
            <a:gdLst>
              <a:gd name="T0" fmla="*/ 0 h 304800"/>
              <a:gd name="T1" fmla="*/ 269874 h 304800"/>
              <a:gd name="T2" fmla="*/ 0 60000 65536"/>
              <a:gd name="T3" fmla="*/ 0 60000 65536"/>
              <a:gd name="T4" fmla="*/ 0 h 304800"/>
              <a:gd name="T5" fmla="*/ 304800 h 3048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25" name="object 25"/>
          <p:cNvSpPr>
            <a:spLocks noChangeArrowheads="1"/>
          </p:cNvSpPr>
          <p:nvPr/>
        </p:nvSpPr>
        <p:spPr bwMode="auto">
          <a:xfrm>
            <a:off x="3267075" y="2800350"/>
            <a:ext cx="92075" cy="0"/>
          </a:xfrm>
          <a:custGeom>
            <a:avLst/>
            <a:gdLst>
              <a:gd name="T0" fmla="*/ 0 w 100964"/>
              <a:gd name="T1" fmla="*/ 91728 w 100964"/>
              <a:gd name="T2" fmla="*/ 0 60000 65536"/>
              <a:gd name="T3" fmla="*/ 0 60000 65536"/>
              <a:gd name="T4" fmla="*/ 0 w 100964"/>
              <a:gd name="T5" fmla="*/ 100964 w 1009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0964">
                <a:moveTo>
                  <a:pt x="0" y="0"/>
                </a:moveTo>
                <a:lnTo>
                  <a:pt x="100583" y="0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26" name="object 26"/>
          <p:cNvSpPr>
            <a:spLocks noChangeArrowheads="1"/>
          </p:cNvSpPr>
          <p:nvPr/>
        </p:nvSpPr>
        <p:spPr bwMode="auto">
          <a:xfrm>
            <a:off x="3370263" y="2554288"/>
            <a:ext cx="92075" cy="0"/>
          </a:xfrm>
          <a:custGeom>
            <a:avLst/>
            <a:gdLst>
              <a:gd name="T0" fmla="*/ 0 w 100964"/>
              <a:gd name="T1" fmla="*/ 91728 w 100964"/>
              <a:gd name="T2" fmla="*/ 0 60000 65536"/>
              <a:gd name="T3" fmla="*/ 0 60000 65536"/>
              <a:gd name="T4" fmla="*/ 0 w 100964"/>
              <a:gd name="T5" fmla="*/ 100964 w 1009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0964">
                <a:moveTo>
                  <a:pt x="0" y="0"/>
                </a:moveTo>
                <a:lnTo>
                  <a:pt x="100583" y="0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27" name="object 27"/>
          <p:cNvSpPr>
            <a:spLocks noChangeArrowheads="1"/>
          </p:cNvSpPr>
          <p:nvPr/>
        </p:nvSpPr>
        <p:spPr bwMode="auto">
          <a:xfrm>
            <a:off x="3370263" y="2547938"/>
            <a:ext cx="0" cy="269875"/>
          </a:xfrm>
          <a:custGeom>
            <a:avLst/>
            <a:gdLst>
              <a:gd name="T0" fmla="*/ 0 h 304800"/>
              <a:gd name="T1" fmla="*/ 269874 h 304800"/>
              <a:gd name="T2" fmla="*/ 0 60000 65536"/>
              <a:gd name="T3" fmla="*/ 0 60000 65536"/>
              <a:gd name="T4" fmla="*/ 0 h 304800"/>
              <a:gd name="T5" fmla="*/ 304800 h 3048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28" name="object 28"/>
          <p:cNvSpPr>
            <a:spLocks noChangeArrowheads="1"/>
          </p:cNvSpPr>
          <p:nvPr/>
        </p:nvSpPr>
        <p:spPr bwMode="auto">
          <a:xfrm>
            <a:off x="3462338" y="2547938"/>
            <a:ext cx="0" cy="269875"/>
          </a:xfrm>
          <a:custGeom>
            <a:avLst/>
            <a:gdLst>
              <a:gd name="T0" fmla="*/ 0 h 304800"/>
              <a:gd name="T1" fmla="*/ 269874 h 304800"/>
              <a:gd name="T2" fmla="*/ 0 60000 65536"/>
              <a:gd name="T3" fmla="*/ 0 60000 65536"/>
              <a:gd name="T4" fmla="*/ 0 h 304800"/>
              <a:gd name="T5" fmla="*/ 304800 h 3048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29" name="object 29"/>
          <p:cNvSpPr>
            <a:spLocks noChangeArrowheads="1"/>
          </p:cNvSpPr>
          <p:nvPr/>
        </p:nvSpPr>
        <p:spPr bwMode="auto">
          <a:xfrm>
            <a:off x="3462338" y="2800350"/>
            <a:ext cx="90487" cy="0"/>
          </a:xfrm>
          <a:custGeom>
            <a:avLst/>
            <a:gdLst>
              <a:gd name="T0" fmla="*/ 0 w 100964"/>
              <a:gd name="T1" fmla="*/ 90146 w 100964"/>
              <a:gd name="T2" fmla="*/ 0 60000 65536"/>
              <a:gd name="T3" fmla="*/ 0 60000 65536"/>
              <a:gd name="T4" fmla="*/ 0 w 100964"/>
              <a:gd name="T5" fmla="*/ 100964 w 1009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0964">
                <a:moveTo>
                  <a:pt x="0" y="0"/>
                </a:moveTo>
                <a:lnTo>
                  <a:pt x="100583" y="0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30" name="object 30"/>
          <p:cNvSpPr>
            <a:spLocks noChangeArrowheads="1"/>
          </p:cNvSpPr>
          <p:nvPr/>
        </p:nvSpPr>
        <p:spPr bwMode="auto">
          <a:xfrm>
            <a:off x="3552825" y="2554288"/>
            <a:ext cx="95250" cy="0"/>
          </a:xfrm>
          <a:custGeom>
            <a:avLst/>
            <a:gdLst>
              <a:gd name="T0" fmla="*/ 0 w 104139"/>
              <a:gd name="T1" fmla="*/ 94785 w 104139"/>
              <a:gd name="T2" fmla="*/ 0 60000 65536"/>
              <a:gd name="T3" fmla="*/ 0 60000 65536"/>
              <a:gd name="T4" fmla="*/ 0 w 104139"/>
              <a:gd name="T5" fmla="*/ 104139 w 10413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4139">
                <a:moveTo>
                  <a:pt x="0" y="0"/>
                </a:moveTo>
                <a:lnTo>
                  <a:pt x="103631" y="0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31" name="object 31"/>
          <p:cNvSpPr>
            <a:spLocks noChangeArrowheads="1"/>
          </p:cNvSpPr>
          <p:nvPr/>
        </p:nvSpPr>
        <p:spPr bwMode="auto">
          <a:xfrm>
            <a:off x="3552825" y="2547938"/>
            <a:ext cx="0" cy="269875"/>
          </a:xfrm>
          <a:custGeom>
            <a:avLst/>
            <a:gdLst>
              <a:gd name="T0" fmla="*/ 0 h 304800"/>
              <a:gd name="T1" fmla="*/ 269874 h 304800"/>
              <a:gd name="T2" fmla="*/ 0 60000 65536"/>
              <a:gd name="T3" fmla="*/ 0 60000 65536"/>
              <a:gd name="T4" fmla="*/ 0 h 304800"/>
              <a:gd name="T5" fmla="*/ 304800 h 3048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32" name="object 32"/>
          <p:cNvSpPr>
            <a:spLocks noChangeArrowheads="1"/>
          </p:cNvSpPr>
          <p:nvPr/>
        </p:nvSpPr>
        <p:spPr bwMode="auto">
          <a:xfrm>
            <a:off x="3656013" y="2547938"/>
            <a:ext cx="0" cy="269875"/>
          </a:xfrm>
          <a:custGeom>
            <a:avLst/>
            <a:gdLst>
              <a:gd name="T0" fmla="*/ 0 h 304800"/>
              <a:gd name="T1" fmla="*/ 269874 h 304800"/>
              <a:gd name="T2" fmla="*/ 0 60000 65536"/>
              <a:gd name="T3" fmla="*/ 0 60000 65536"/>
              <a:gd name="T4" fmla="*/ 0 h 304800"/>
              <a:gd name="T5" fmla="*/ 304800 h 3048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33" name="object 33"/>
          <p:cNvSpPr>
            <a:spLocks noChangeArrowheads="1"/>
          </p:cNvSpPr>
          <p:nvPr/>
        </p:nvSpPr>
        <p:spPr bwMode="auto">
          <a:xfrm>
            <a:off x="3656013" y="2800350"/>
            <a:ext cx="92075" cy="0"/>
          </a:xfrm>
          <a:custGeom>
            <a:avLst/>
            <a:gdLst>
              <a:gd name="T0" fmla="*/ 0 w 100964"/>
              <a:gd name="T1" fmla="*/ 91728 w 100964"/>
              <a:gd name="T2" fmla="*/ 0 60000 65536"/>
              <a:gd name="T3" fmla="*/ 0 60000 65536"/>
              <a:gd name="T4" fmla="*/ 0 w 100964"/>
              <a:gd name="T5" fmla="*/ 100964 w 1009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0964">
                <a:moveTo>
                  <a:pt x="0" y="0"/>
                </a:moveTo>
                <a:lnTo>
                  <a:pt x="100583" y="0"/>
                </a:lnTo>
              </a:path>
            </a:pathLst>
          </a:custGeom>
          <a:noFill/>
          <a:ln w="3962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34" name="object 34"/>
          <p:cNvSpPr>
            <a:spLocks noChangeArrowheads="1"/>
          </p:cNvSpPr>
          <p:nvPr/>
        </p:nvSpPr>
        <p:spPr bwMode="auto">
          <a:xfrm>
            <a:off x="1277938" y="3292475"/>
            <a:ext cx="1092200" cy="838200"/>
          </a:xfrm>
          <a:custGeom>
            <a:avLst/>
            <a:gdLst>
              <a:gd name="T0" fmla="*/ 0 w 1201420"/>
              <a:gd name="T1" fmla="*/ 398347 h 950595"/>
              <a:gd name="T2" fmla="*/ 12319 w 1201420"/>
              <a:gd name="T3" fmla="*/ 379717 h 950595"/>
              <a:gd name="T4" fmla="*/ 26626 w 1201420"/>
              <a:gd name="T5" fmla="*/ 352642 h 950595"/>
              <a:gd name="T6" fmla="*/ 42787 w 1201420"/>
              <a:gd name="T7" fmla="*/ 318879 h 950595"/>
              <a:gd name="T8" fmla="*/ 60669 w 1201420"/>
              <a:gd name="T9" fmla="*/ 280187 h 950595"/>
              <a:gd name="T10" fmla="*/ 80138 w 1201420"/>
              <a:gd name="T11" fmla="*/ 238320 h 950595"/>
              <a:gd name="T12" fmla="*/ 101061 w 1201420"/>
              <a:gd name="T13" fmla="*/ 195036 h 950595"/>
              <a:gd name="T14" fmla="*/ 123305 w 1201420"/>
              <a:gd name="T15" fmla="*/ 152095 h 950595"/>
              <a:gd name="T16" fmla="*/ 146736 w 1201420"/>
              <a:gd name="T17" fmla="*/ 111250 h 950595"/>
              <a:gd name="T18" fmla="*/ 171223 w 1201420"/>
              <a:gd name="T19" fmla="*/ 74261 h 950595"/>
              <a:gd name="T20" fmla="*/ 196629 w 1201420"/>
              <a:gd name="T21" fmla="*/ 42885 h 950595"/>
              <a:gd name="T22" fmla="*/ 222824 w 1201420"/>
              <a:gd name="T23" fmla="*/ 18878 h 950595"/>
              <a:gd name="T24" fmla="*/ 277042 w 1201420"/>
              <a:gd name="T25" fmla="*/ 0 h 950595"/>
              <a:gd name="T26" fmla="*/ 304799 w 1201420"/>
              <a:gd name="T27" fmla="*/ 8643 h 950595"/>
              <a:gd name="T28" fmla="*/ 341500 w 1201420"/>
              <a:gd name="T29" fmla="*/ 42699 h 950595"/>
              <a:gd name="T30" fmla="*/ 381585 w 1201420"/>
              <a:gd name="T31" fmla="*/ 101581 h 950595"/>
              <a:gd name="T32" fmla="*/ 402667 w 1201420"/>
              <a:gd name="T33" fmla="*/ 138593 h 950595"/>
              <a:gd name="T34" fmla="*/ 424319 w 1201420"/>
              <a:gd name="T35" fmla="*/ 179725 h 950595"/>
              <a:gd name="T36" fmla="*/ 446449 w 1201420"/>
              <a:gd name="T37" fmla="*/ 224284 h 950595"/>
              <a:gd name="T38" fmla="*/ 468964 w 1201420"/>
              <a:gd name="T39" fmla="*/ 271573 h 950595"/>
              <a:gd name="T40" fmla="*/ 491773 w 1201420"/>
              <a:gd name="T41" fmla="*/ 320898 h 950595"/>
              <a:gd name="T42" fmla="*/ 514783 w 1201420"/>
              <a:gd name="T43" fmla="*/ 371562 h 950595"/>
              <a:gd name="T44" fmla="*/ 537902 w 1201420"/>
              <a:gd name="T45" fmla="*/ 422872 h 950595"/>
              <a:gd name="T46" fmla="*/ 561039 w 1201420"/>
              <a:gd name="T47" fmla="*/ 474131 h 950595"/>
              <a:gd name="T48" fmla="*/ 584101 w 1201420"/>
              <a:gd name="T49" fmla="*/ 524647 h 950595"/>
              <a:gd name="T50" fmla="*/ 606995 w 1201420"/>
              <a:gd name="T51" fmla="*/ 573721 h 950595"/>
              <a:gd name="T52" fmla="*/ 629631 w 1201420"/>
              <a:gd name="T53" fmla="*/ 620660 h 950595"/>
              <a:gd name="T54" fmla="*/ 651915 w 1201420"/>
              <a:gd name="T55" fmla="*/ 664769 h 950595"/>
              <a:gd name="T56" fmla="*/ 673755 w 1201420"/>
              <a:gd name="T57" fmla="*/ 705352 h 950595"/>
              <a:gd name="T58" fmla="*/ 695061 w 1201420"/>
              <a:gd name="T59" fmla="*/ 741714 h 950595"/>
              <a:gd name="T60" fmla="*/ 715738 w 1201420"/>
              <a:gd name="T61" fmla="*/ 773160 h 950595"/>
              <a:gd name="T62" fmla="*/ 754842 w 1201420"/>
              <a:gd name="T63" fmla="*/ 818525 h 950595"/>
              <a:gd name="T64" fmla="*/ 799005 w 1201420"/>
              <a:gd name="T65" fmla="*/ 837881 h 950595"/>
              <a:gd name="T66" fmla="*/ 824621 w 1201420"/>
              <a:gd name="T67" fmla="*/ 833500 h 950595"/>
              <a:gd name="T68" fmla="*/ 874603 w 1201420"/>
              <a:gd name="T69" fmla="*/ 796728 h 950595"/>
              <a:gd name="T70" fmla="*/ 898800 w 1201420"/>
              <a:gd name="T71" fmla="*/ 767148 h 950595"/>
              <a:gd name="T72" fmla="*/ 922357 w 1201420"/>
              <a:gd name="T73" fmla="*/ 731977 h 950595"/>
              <a:gd name="T74" fmla="*/ 945191 w 1201420"/>
              <a:gd name="T75" fmla="*/ 692621 h 950595"/>
              <a:gd name="T76" fmla="*/ 967216 w 1201420"/>
              <a:gd name="T77" fmla="*/ 650484 h 950595"/>
              <a:gd name="T78" fmla="*/ 988349 w 1201420"/>
              <a:gd name="T79" fmla="*/ 606971 h 950595"/>
              <a:gd name="T80" fmla="*/ 1008508 w 1201420"/>
              <a:gd name="T81" fmla="*/ 563487 h 950595"/>
              <a:gd name="T82" fmla="*/ 1027607 w 1201420"/>
              <a:gd name="T83" fmla="*/ 521435 h 950595"/>
              <a:gd name="T84" fmla="*/ 1045564 w 1201420"/>
              <a:gd name="T85" fmla="*/ 482222 h 950595"/>
              <a:gd name="T86" fmla="*/ 1062293 w 1201420"/>
              <a:gd name="T87" fmla="*/ 447253 h 950595"/>
              <a:gd name="T88" fmla="*/ 1077713 w 1201420"/>
              <a:gd name="T89" fmla="*/ 417930 h 950595"/>
              <a:gd name="T90" fmla="*/ 1091737 w 1201420"/>
              <a:gd name="T91" fmla="*/ 395660 h 9505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01420"/>
              <a:gd name="T139" fmla="*/ 0 h 950595"/>
              <a:gd name="T140" fmla="*/ 1201420 w 1201420"/>
              <a:gd name="T141" fmla="*/ 950595 h 95059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01420" h="950595">
                <a:moveTo>
                  <a:pt x="0" y="451762"/>
                </a:moveTo>
                <a:lnTo>
                  <a:pt x="13551" y="430634"/>
                </a:lnTo>
                <a:lnTo>
                  <a:pt x="29289" y="399928"/>
                </a:lnTo>
                <a:lnTo>
                  <a:pt x="47066" y="361638"/>
                </a:lnTo>
                <a:lnTo>
                  <a:pt x="66736" y="317757"/>
                </a:lnTo>
                <a:lnTo>
                  <a:pt x="88152" y="270276"/>
                </a:lnTo>
                <a:lnTo>
                  <a:pt x="111167" y="221189"/>
                </a:lnTo>
                <a:lnTo>
                  <a:pt x="135635" y="172489"/>
                </a:lnTo>
                <a:lnTo>
                  <a:pt x="161410" y="126168"/>
                </a:lnTo>
                <a:lnTo>
                  <a:pt x="188345" y="84219"/>
                </a:lnTo>
                <a:lnTo>
                  <a:pt x="216292" y="48635"/>
                </a:lnTo>
                <a:lnTo>
                  <a:pt x="245106" y="21409"/>
                </a:lnTo>
                <a:lnTo>
                  <a:pt x="304746" y="0"/>
                </a:lnTo>
                <a:lnTo>
                  <a:pt x="335279" y="9802"/>
                </a:lnTo>
                <a:lnTo>
                  <a:pt x="375650" y="48425"/>
                </a:lnTo>
                <a:lnTo>
                  <a:pt x="419744" y="115202"/>
                </a:lnTo>
                <a:lnTo>
                  <a:pt x="442934" y="157177"/>
                </a:lnTo>
                <a:lnTo>
                  <a:pt x="466751" y="203825"/>
                </a:lnTo>
                <a:lnTo>
                  <a:pt x="491094" y="254359"/>
                </a:lnTo>
                <a:lnTo>
                  <a:pt x="515860" y="307989"/>
                </a:lnTo>
                <a:lnTo>
                  <a:pt x="540950" y="363927"/>
                </a:lnTo>
                <a:lnTo>
                  <a:pt x="566261" y="421385"/>
                </a:lnTo>
                <a:lnTo>
                  <a:pt x="591692" y="479575"/>
                </a:lnTo>
                <a:lnTo>
                  <a:pt x="617143" y="537708"/>
                </a:lnTo>
                <a:lnTo>
                  <a:pt x="642511" y="594997"/>
                </a:lnTo>
                <a:lnTo>
                  <a:pt x="667695" y="650652"/>
                </a:lnTo>
                <a:lnTo>
                  <a:pt x="692594" y="703885"/>
                </a:lnTo>
                <a:lnTo>
                  <a:pt x="717106" y="753908"/>
                </a:lnTo>
                <a:lnTo>
                  <a:pt x="741131" y="799933"/>
                </a:lnTo>
                <a:lnTo>
                  <a:pt x="764567" y="841171"/>
                </a:lnTo>
                <a:lnTo>
                  <a:pt x="787312" y="876834"/>
                </a:lnTo>
                <a:lnTo>
                  <a:pt x="830326" y="928282"/>
                </a:lnTo>
                <a:lnTo>
                  <a:pt x="878905" y="950233"/>
                </a:lnTo>
                <a:lnTo>
                  <a:pt x="907083" y="945265"/>
                </a:lnTo>
                <a:lnTo>
                  <a:pt x="962063" y="903562"/>
                </a:lnTo>
                <a:lnTo>
                  <a:pt x="988680" y="870016"/>
                </a:lnTo>
                <a:lnTo>
                  <a:pt x="1014593" y="830129"/>
                </a:lnTo>
                <a:lnTo>
                  <a:pt x="1039710" y="785495"/>
                </a:lnTo>
                <a:lnTo>
                  <a:pt x="1063938" y="737708"/>
                </a:lnTo>
                <a:lnTo>
                  <a:pt x="1087184" y="688360"/>
                </a:lnTo>
                <a:lnTo>
                  <a:pt x="1109359" y="639045"/>
                </a:lnTo>
                <a:lnTo>
                  <a:pt x="1130368" y="591355"/>
                </a:lnTo>
                <a:lnTo>
                  <a:pt x="1150120" y="546884"/>
                </a:lnTo>
                <a:lnTo>
                  <a:pt x="1168522" y="507225"/>
                </a:lnTo>
                <a:lnTo>
                  <a:pt x="1185484" y="473971"/>
                </a:lnTo>
                <a:lnTo>
                  <a:pt x="1200911" y="448714"/>
                </a:lnTo>
              </a:path>
            </a:pathLst>
          </a:custGeom>
          <a:noFill/>
          <a:ln w="39623">
            <a:solidFill>
              <a:srgbClr val="FF4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35" name="object 35"/>
          <p:cNvSpPr>
            <a:spLocks noChangeArrowheads="1"/>
          </p:cNvSpPr>
          <p:nvPr/>
        </p:nvSpPr>
        <p:spPr bwMode="auto">
          <a:xfrm>
            <a:off x="1277938" y="3292475"/>
            <a:ext cx="1092200" cy="838200"/>
          </a:xfrm>
          <a:custGeom>
            <a:avLst/>
            <a:gdLst>
              <a:gd name="T0" fmla="*/ 0 w 1201420"/>
              <a:gd name="T1" fmla="*/ 398347 h 950595"/>
              <a:gd name="T2" fmla="*/ 12319 w 1201420"/>
              <a:gd name="T3" fmla="*/ 379717 h 950595"/>
              <a:gd name="T4" fmla="*/ 26626 w 1201420"/>
              <a:gd name="T5" fmla="*/ 352642 h 950595"/>
              <a:gd name="T6" fmla="*/ 42787 w 1201420"/>
              <a:gd name="T7" fmla="*/ 318879 h 950595"/>
              <a:gd name="T8" fmla="*/ 60669 w 1201420"/>
              <a:gd name="T9" fmla="*/ 280187 h 950595"/>
              <a:gd name="T10" fmla="*/ 80138 w 1201420"/>
              <a:gd name="T11" fmla="*/ 238320 h 950595"/>
              <a:gd name="T12" fmla="*/ 101061 w 1201420"/>
              <a:gd name="T13" fmla="*/ 195036 h 950595"/>
              <a:gd name="T14" fmla="*/ 123305 w 1201420"/>
              <a:gd name="T15" fmla="*/ 152095 h 950595"/>
              <a:gd name="T16" fmla="*/ 146736 w 1201420"/>
              <a:gd name="T17" fmla="*/ 111250 h 950595"/>
              <a:gd name="T18" fmla="*/ 171223 w 1201420"/>
              <a:gd name="T19" fmla="*/ 74261 h 950595"/>
              <a:gd name="T20" fmla="*/ 196629 w 1201420"/>
              <a:gd name="T21" fmla="*/ 42885 h 950595"/>
              <a:gd name="T22" fmla="*/ 222824 w 1201420"/>
              <a:gd name="T23" fmla="*/ 18878 h 950595"/>
              <a:gd name="T24" fmla="*/ 277042 w 1201420"/>
              <a:gd name="T25" fmla="*/ 0 h 950595"/>
              <a:gd name="T26" fmla="*/ 304799 w 1201420"/>
              <a:gd name="T27" fmla="*/ 8643 h 950595"/>
              <a:gd name="T28" fmla="*/ 341500 w 1201420"/>
              <a:gd name="T29" fmla="*/ 42699 h 950595"/>
              <a:gd name="T30" fmla="*/ 381585 w 1201420"/>
              <a:gd name="T31" fmla="*/ 101581 h 950595"/>
              <a:gd name="T32" fmla="*/ 402667 w 1201420"/>
              <a:gd name="T33" fmla="*/ 138593 h 950595"/>
              <a:gd name="T34" fmla="*/ 424319 w 1201420"/>
              <a:gd name="T35" fmla="*/ 179725 h 950595"/>
              <a:gd name="T36" fmla="*/ 446449 w 1201420"/>
              <a:gd name="T37" fmla="*/ 224284 h 950595"/>
              <a:gd name="T38" fmla="*/ 468964 w 1201420"/>
              <a:gd name="T39" fmla="*/ 271573 h 950595"/>
              <a:gd name="T40" fmla="*/ 491773 w 1201420"/>
              <a:gd name="T41" fmla="*/ 320898 h 950595"/>
              <a:gd name="T42" fmla="*/ 514783 w 1201420"/>
              <a:gd name="T43" fmla="*/ 371562 h 950595"/>
              <a:gd name="T44" fmla="*/ 537902 w 1201420"/>
              <a:gd name="T45" fmla="*/ 422872 h 950595"/>
              <a:gd name="T46" fmla="*/ 561039 w 1201420"/>
              <a:gd name="T47" fmla="*/ 474131 h 950595"/>
              <a:gd name="T48" fmla="*/ 584101 w 1201420"/>
              <a:gd name="T49" fmla="*/ 524647 h 950595"/>
              <a:gd name="T50" fmla="*/ 606995 w 1201420"/>
              <a:gd name="T51" fmla="*/ 573721 h 950595"/>
              <a:gd name="T52" fmla="*/ 629631 w 1201420"/>
              <a:gd name="T53" fmla="*/ 620660 h 950595"/>
              <a:gd name="T54" fmla="*/ 651915 w 1201420"/>
              <a:gd name="T55" fmla="*/ 664769 h 950595"/>
              <a:gd name="T56" fmla="*/ 673755 w 1201420"/>
              <a:gd name="T57" fmla="*/ 705352 h 950595"/>
              <a:gd name="T58" fmla="*/ 695061 w 1201420"/>
              <a:gd name="T59" fmla="*/ 741714 h 950595"/>
              <a:gd name="T60" fmla="*/ 715738 w 1201420"/>
              <a:gd name="T61" fmla="*/ 773160 h 950595"/>
              <a:gd name="T62" fmla="*/ 754842 w 1201420"/>
              <a:gd name="T63" fmla="*/ 818525 h 950595"/>
              <a:gd name="T64" fmla="*/ 799005 w 1201420"/>
              <a:gd name="T65" fmla="*/ 837881 h 950595"/>
              <a:gd name="T66" fmla="*/ 824621 w 1201420"/>
              <a:gd name="T67" fmla="*/ 833500 h 950595"/>
              <a:gd name="T68" fmla="*/ 874603 w 1201420"/>
              <a:gd name="T69" fmla="*/ 796728 h 950595"/>
              <a:gd name="T70" fmla="*/ 898800 w 1201420"/>
              <a:gd name="T71" fmla="*/ 767148 h 950595"/>
              <a:gd name="T72" fmla="*/ 922357 w 1201420"/>
              <a:gd name="T73" fmla="*/ 731977 h 950595"/>
              <a:gd name="T74" fmla="*/ 945191 w 1201420"/>
              <a:gd name="T75" fmla="*/ 692621 h 950595"/>
              <a:gd name="T76" fmla="*/ 967216 w 1201420"/>
              <a:gd name="T77" fmla="*/ 650484 h 950595"/>
              <a:gd name="T78" fmla="*/ 988349 w 1201420"/>
              <a:gd name="T79" fmla="*/ 606971 h 950595"/>
              <a:gd name="T80" fmla="*/ 1008508 w 1201420"/>
              <a:gd name="T81" fmla="*/ 563487 h 950595"/>
              <a:gd name="T82" fmla="*/ 1027607 w 1201420"/>
              <a:gd name="T83" fmla="*/ 521435 h 950595"/>
              <a:gd name="T84" fmla="*/ 1045564 w 1201420"/>
              <a:gd name="T85" fmla="*/ 482222 h 950595"/>
              <a:gd name="T86" fmla="*/ 1062293 w 1201420"/>
              <a:gd name="T87" fmla="*/ 447253 h 950595"/>
              <a:gd name="T88" fmla="*/ 1077713 w 1201420"/>
              <a:gd name="T89" fmla="*/ 417930 h 950595"/>
              <a:gd name="T90" fmla="*/ 1091737 w 1201420"/>
              <a:gd name="T91" fmla="*/ 395660 h 9505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01420"/>
              <a:gd name="T139" fmla="*/ 0 h 950595"/>
              <a:gd name="T140" fmla="*/ 1201420 w 1201420"/>
              <a:gd name="T141" fmla="*/ 950595 h 95059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01420" h="950595">
                <a:moveTo>
                  <a:pt x="0" y="451762"/>
                </a:moveTo>
                <a:lnTo>
                  <a:pt x="13551" y="430634"/>
                </a:lnTo>
                <a:lnTo>
                  <a:pt x="29289" y="399928"/>
                </a:lnTo>
                <a:lnTo>
                  <a:pt x="47066" y="361638"/>
                </a:lnTo>
                <a:lnTo>
                  <a:pt x="66736" y="317757"/>
                </a:lnTo>
                <a:lnTo>
                  <a:pt x="88152" y="270276"/>
                </a:lnTo>
                <a:lnTo>
                  <a:pt x="111167" y="221189"/>
                </a:lnTo>
                <a:lnTo>
                  <a:pt x="135635" y="172489"/>
                </a:lnTo>
                <a:lnTo>
                  <a:pt x="161410" y="126168"/>
                </a:lnTo>
                <a:lnTo>
                  <a:pt x="188345" y="84219"/>
                </a:lnTo>
                <a:lnTo>
                  <a:pt x="216292" y="48635"/>
                </a:lnTo>
                <a:lnTo>
                  <a:pt x="245106" y="21409"/>
                </a:lnTo>
                <a:lnTo>
                  <a:pt x="304746" y="0"/>
                </a:lnTo>
                <a:lnTo>
                  <a:pt x="335279" y="9802"/>
                </a:lnTo>
                <a:lnTo>
                  <a:pt x="375650" y="48425"/>
                </a:lnTo>
                <a:lnTo>
                  <a:pt x="419744" y="115202"/>
                </a:lnTo>
                <a:lnTo>
                  <a:pt x="442934" y="157177"/>
                </a:lnTo>
                <a:lnTo>
                  <a:pt x="466751" y="203825"/>
                </a:lnTo>
                <a:lnTo>
                  <a:pt x="491094" y="254359"/>
                </a:lnTo>
                <a:lnTo>
                  <a:pt x="515860" y="307989"/>
                </a:lnTo>
                <a:lnTo>
                  <a:pt x="540950" y="363927"/>
                </a:lnTo>
                <a:lnTo>
                  <a:pt x="566261" y="421385"/>
                </a:lnTo>
                <a:lnTo>
                  <a:pt x="591692" y="479575"/>
                </a:lnTo>
                <a:lnTo>
                  <a:pt x="617143" y="537708"/>
                </a:lnTo>
                <a:lnTo>
                  <a:pt x="642511" y="594997"/>
                </a:lnTo>
                <a:lnTo>
                  <a:pt x="667695" y="650652"/>
                </a:lnTo>
                <a:lnTo>
                  <a:pt x="692594" y="703885"/>
                </a:lnTo>
                <a:lnTo>
                  <a:pt x="717106" y="753908"/>
                </a:lnTo>
                <a:lnTo>
                  <a:pt x="741131" y="799933"/>
                </a:lnTo>
                <a:lnTo>
                  <a:pt x="764567" y="841171"/>
                </a:lnTo>
                <a:lnTo>
                  <a:pt x="787312" y="876834"/>
                </a:lnTo>
                <a:lnTo>
                  <a:pt x="830326" y="928282"/>
                </a:lnTo>
                <a:lnTo>
                  <a:pt x="878905" y="950233"/>
                </a:lnTo>
                <a:lnTo>
                  <a:pt x="907083" y="945265"/>
                </a:lnTo>
                <a:lnTo>
                  <a:pt x="962063" y="903562"/>
                </a:lnTo>
                <a:lnTo>
                  <a:pt x="988680" y="870016"/>
                </a:lnTo>
                <a:lnTo>
                  <a:pt x="1014593" y="830129"/>
                </a:lnTo>
                <a:lnTo>
                  <a:pt x="1039710" y="785495"/>
                </a:lnTo>
                <a:lnTo>
                  <a:pt x="1063938" y="737708"/>
                </a:lnTo>
                <a:lnTo>
                  <a:pt x="1087184" y="688360"/>
                </a:lnTo>
                <a:lnTo>
                  <a:pt x="1109359" y="639045"/>
                </a:lnTo>
                <a:lnTo>
                  <a:pt x="1130368" y="591355"/>
                </a:lnTo>
                <a:lnTo>
                  <a:pt x="1150120" y="546884"/>
                </a:lnTo>
                <a:lnTo>
                  <a:pt x="1168522" y="507225"/>
                </a:lnTo>
                <a:lnTo>
                  <a:pt x="1185484" y="473971"/>
                </a:lnTo>
                <a:lnTo>
                  <a:pt x="1200911" y="448714"/>
                </a:lnTo>
              </a:path>
            </a:pathLst>
          </a:custGeom>
          <a:noFill/>
          <a:ln w="39623">
            <a:solidFill>
              <a:srgbClr val="FF4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36" name="object 36"/>
          <p:cNvSpPr>
            <a:spLocks noChangeArrowheads="1"/>
          </p:cNvSpPr>
          <p:nvPr/>
        </p:nvSpPr>
        <p:spPr bwMode="auto">
          <a:xfrm>
            <a:off x="1258888" y="3697288"/>
            <a:ext cx="1106487" cy="0"/>
          </a:xfrm>
          <a:custGeom>
            <a:avLst/>
            <a:gdLst>
              <a:gd name="T0" fmla="*/ 0 w 1216660"/>
              <a:gd name="T1" fmla="*/ 1106024 w 1216660"/>
              <a:gd name="T2" fmla="*/ 0 60000 65536"/>
              <a:gd name="T3" fmla="*/ 0 60000 65536"/>
              <a:gd name="T4" fmla="*/ 0 w 1216660"/>
              <a:gd name="T5" fmla="*/ 1216660 w 12166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16660">
                <a:moveTo>
                  <a:pt x="0" y="0"/>
                </a:moveTo>
                <a:lnTo>
                  <a:pt x="1216151" y="0"/>
                </a:lnTo>
              </a:path>
            </a:pathLst>
          </a:custGeom>
          <a:noFill/>
          <a:ln w="914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37" name="object 37"/>
          <p:cNvSpPr>
            <a:spLocks noChangeArrowheads="1"/>
          </p:cNvSpPr>
          <p:nvPr/>
        </p:nvSpPr>
        <p:spPr bwMode="auto">
          <a:xfrm>
            <a:off x="4716463" y="3810000"/>
            <a:ext cx="130175" cy="26988"/>
          </a:xfrm>
          <a:custGeom>
            <a:avLst/>
            <a:gdLst>
              <a:gd name="T0" fmla="*/ 0 w 143510"/>
              <a:gd name="T1" fmla="*/ 24289 h 30479"/>
              <a:gd name="T2" fmla="*/ 69119 w 143510"/>
              <a:gd name="T3" fmla="*/ 0 h 30479"/>
              <a:gd name="T4" fmla="*/ 129944 w 143510"/>
              <a:gd name="T5" fmla="*/ 26988 h 30479"/>
              <a:gd name="T6" fmla="*/ 0 60000 65536"/>
              <a:gd name="T7" fmla="*/ 0 60000 65536"/>
              <a:gd name="T8" fmla="*/ 0 60000 65536"/>
              <a:gd name="T9" fmla="*/ 0 w 143510"/>
              <a:gd name="T10" fmla="*/ 0 h 30479"/>
              <a:gd name="T11" fmla="*/ 143510 w 143510"/>
              <a:gd name="T12" fmla="*/ 30479 h 30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510" h="30479">
                <a:moveTo>
                  <a:pt x="0" y="27431"/>
                </a:moveTo>
                <a:lnTo>
                  <a:pt x="76199" y="0"/>
                </a:lnTo>
                <a:lnTo>
                  <a:pt x="143255" y="30479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38" name="object 38"/>
          <p:cNvSpPr>
            <a:spLocks noChangeArrowheads="1"/>
          </p:cNvSpPr>
          <p:nvPr/>
        </p:nvSpPr>
        <p:spPr bwMode="auto">
          <a:xfrm>
            <a:off x="4529138" y="4132263"/>
            <a:ext cx="98425" cy="0"/>
          </a:xfrm>
          <a:custGeom>
            <a:avLst/>
            <a:gdLst>
              <a:gd name="T0" fmla="*/ 0 w 109854"/>
              <a:gd name="T1" fmla="*/ 98311 w 109854"/>
              <a:gd name="T2" fmla="*/ 0 60000 65536"/>
              <a:gd name="T3" fmla="*/ 0 60000 65536"/>
              <a:gd name="T4" fmla="*/ 0 w 109854"/>
              <a:gd name="T5" fmla="*/ 109854 w 1098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9854">
                <a:moveTo>
                  <a:pt x="0" y="0"/>
                </a:moveTo>
                <a:lnTo>
                  <a:pt x="109727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39" name="object 39"/>
          <p:cNvSpPr>
            <a:spLocks noChangeArrowheads="1"/>
          </p:cNvSpPr>
          <p:nvPr/>
        </p:nvSpPr>
        <p:spPr bwMode="auto">
          <a:xfrm>
            <a:off x="4611688" y="4019550"/>
            <a:ext cx="0" cy="120650"/>
          </a:xfrm>
          <a:custGeom>
            <a:avLst/>
            <a:gdLst>
              <a:gd name="T0" fmla="*/ 0 h 137160"/>
              <a:gd name="T1" fmla="*/ 120649 h 137160"/>
              <a:gd name="T2" fmla="*/ 0 60000 65536"/>
              <a:gd name="T3" fmla="*/ 0 60000 65536"/>
              <a:gd name="T4" fmla="*/ 0 h 137160"/>
              <a:gd name="T5" fmla="*/ 137160 h 1371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40" name="object 40"/>
          <p:cNvSpPr>
            <a:spLocks noChangeArrowheads="1"/>
          </p:cNvSpPr>
          <p:nvPr/>
        </p:nvSpPr>
        <p:spPr bwMode="auto">
          <a:xfrm>
            <a:off x="4730750" y="3817938"/>
            <a:ext cx="0" cy="128587"/>
          </a:xfrm>
          <a:custGeom>
            <a:avLst/>
            <a:gdLst>
              <a:gd name="T0" fmla="*/ 0 h 146685"/>
              <a:gd name="T1" fmla="*/ 128252 h 146685"/>
              <a:gd name="T2" fmla="*/ 0 60000 65536"/>
              <a:gd name="T3" fmla="*/ 0 60000 65536"/>
              <a:gd name="T4" fmla="*/ 0 h 146685"/>
              <a:gd name="T5" fmla="*/ 146685 h 14668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6685">
                <a:moveTo>
                  <a:pt x="0" y="0"/>
                </a:moveTo>
                <a:lnTo>
                  <a:pt x="0" y="146303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41" name="object 41"/>
          <p:cNvSpPr>
            <a:spLocks noChangeArrowheads="1"/>
          </p:cNvSpPr>
          <p:nvPr/>
        </p:nvSpPr>
        <p:spPr bwMode="auto">
          <a:xfrm>
            <a:off x="4953000" y="4062413"/>
            <a:ext cx="98425" cy="0"/>
          </a:xfrm>
          <a:custGeom>
            <a:avLst/>
            <a:gdLst>
              <a:gd name="T0" fmla="*/ 98311 w 109854"/>
              <a:gd name="T1" fmla="*/ 0 w 109854"/>
              <a:gd name="T2" fmla="*/ 0 60000 65536"/>
              <a:gd name="T3" fmla="*/ 0 60000 65536"/>
              <a:gd name="T4" fmla="*/ 0 w 109854"/>
              <a:gd name="T5" fmla="*/ 109854 w 1098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9854">
                <a:moveTo>
                  <a:pt x="109727" y="0"/>
                </a:moveTo>
                <a:lnTo>
                  <a:pt x="0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42" name="object 42"/>
          <p:cNvSpPr>
            <a:spLocks noChangeArrowheads="1"/>
          </p:cNvSpPr>
          <p:nvPr/>
        </p:nvSpPr>
        <p:spPr bwMode="auto">
          <a:xfrm>
            <a:off x="5035550" y="4054475"/>
            <a:ext cx="0" cy="128588"/>
          </a:xfrm>
          <a:custGeom>
            <a:avLst/>
            <a:gdLst>
              <a:gd name="T0" fmla="*/ 0 h 146685"/>
              <a:gd name="T1" fmla="*/ 128253 h 146685"/>
              <a:gd name="T2" fmla="*/ 0 60000 65536"/>
              <a:gd name="T3" fmla="*/ 0 60000 65536"/>
              <a:gd name="T4" fmla="*/ 0 h 146685"/>
              <a:gd name="T5" fmla="*/ 146685 h 14668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6685">
                <a:moveTo>
                  <a:pt x="0" y="0"/>
                </a:moveTo>
                <a:lnTo>
                  <a:pt x="0" y="146303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43" name="object 43"/>
          <p:cNvSpPr>
            <a:spLocks noChangeArrowheads="1"/>
          </p:cNvSpPr>
          <p:nvPr/>
        </p:nvSpPr>
        <p:spPr bwMode="auto">
          <a:xfrm>
            <a:off x="4835525" y="3844925"/>
            <a:ext cx="100013" cy="0"/>
          </a:xfrm>
          <a:custGeom>
            <a:avLst/>
            <a:gdLst>
              <a:gd name="T0" fmla="*/ 99897 w 109854"/>
              <a:gd name="T1" fmla="*/ 0 w 109854"/>
              <a:gd name="T2" fmla="*/ 0 60000 65536"/>
              <a:gd name="T3" fmla="*/ 0 60000 65536"/>
              <a:gd name="T4" fmla="*/ 0 w 109854"/>
              <a:gd name="T5" fmla="*/ 109854 w 1098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9854">
                <a:moveTo>
                  <a:pt x="109727" y="0"/>
                </a:moveTo>
                <a:lnTo>
                  <a:pt x="0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44" name="object 44"/>
          <p:cNvSpPr>
            <a:spLocks noChangeArrowheads="1"/>
          </p:cNvSpPr>
          <p:nvPr/>
        </p:nvSpPr>
        <p:spPr bwMode="auto">
          <a:xfrm>
            <a:off x="4919663" y="3836988"/>
            <a:ext cx="0" cy="112712"/>
          </a:xfrm>
          <a:custGeom>
            <a:avLst/>
            <a:gdLst>
              <a:gd name="T0" fmla="*/ 0 h 128270"/>
              <a:gd name="T1" fmla="*/ 112488 h 128270"/>
              <a:gd name="T2" fmla="*/ 0 60000 65536"/>
              <a:gd name="T3" fmla="*/ 0 60000 65536"/>
              <a:gd name="T4" fmla="*/ 0 h 128270"/>
              <a:gd name="T5" fmla="*/ 128270 h 12827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8270">
                <a:moveTo>
                  <a:pt x="0" y="0"/>
                </a:moveTo>
                <a:lnTo>
                  <a:pt x="0" y="128015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45" name="object 45"/>
          <p:cNvSpPr>
            <a:spLocks noChangeArrowheads="1"/>
          </p:cNvSpPr>
          <p:nvPr/>
        </p:nvSpPr>
        <p:spPr bwMode="auto">
          <a:xfrm>
            <a:off x="5187950" y="4541838"/>
            <a:ext cx="96838" cy="0"/>
          </a:xfrm>
          <a:custGeom>
            <a:avLst/>
            <a:gdLst>
              <a:gd name="T0" fmla="*/ 0 w 106679"/>
              <a:gd name="T1" fmla="*/ 96838 w 106679"/>
              <a:gd name="T2" fmla="*/ 0 60000 65536"/>
              <a:gd name="T3" fmla="*/ 0 60000 65536"/>
              <a:gd name="T4" fmla="*/ 0 w 106679"/>
              <a:gd name="T5" fmla="*/ 106679 w 10667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46" name="object 46"/>
          <p:cNvSpPr>
            <a:spLocks noChangeArrowheads="1"/>
          </p:cNvSpPr>
          <p:nvPr/>
        </p:nvSpPr>
        <p:spPr bwMode="auto">
          <a:xfrm>
            <a:off x="5027613" y="4170363"/>
            <a:ext cx="52387" cy="125412"/>
          </a:xfrm>
          <a:custGeom>
            <a:avLst/>
            <a:gdLst>
              <a:gd name="T0" fmla="*/ 0 w 58420"/>
              <a:gd name="T1" fmla="*/ 0 h 143510"/>
              <a:gd name="T2" fmla="*/ 51931 w 58420"/>
              <a:gd name="T3" fmla="*/ 125189 h 143510"/>
              <a:gd name="T4" fmla="*/ 0 60000 65536"/>
              <a:gd name="T5" fmla="*/ 0 60000 65536"/>
              <a:gd name="T6" fmla="*/ 0 w 58420"/>
              <a:gd name="T7" fmla="*/ 0 h 143510"/>
              <a:gd name="T8" fmla="*/ 58420 w 58420"/>
              <a:gd name="T9" fmla="*/ 143510 h 1435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420" h="143510">
                <a:moveTo>
                  <a:pt x="0" y="0"/>
                </a:moveTo>
                <a:lnTo>
                  <a:pt x="57911" y="143255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47" name="object 47"/>
          <p:cNvSpPr>
            <a:spLocks noChangeArrowheads="1"/>
          </p:cNvSpPr>
          <p:nvPr/>
        </p:nvSpPr>
        <p:spPr bwMode="auto">
          <a:xfrm>
            <a:off x="5065713" y="4298950"/>
            <a:ext cx="100012" cy="0"/>
          </a:xfrm>
          <a:custGeom>
            <a:avLst/>
            <a:gdLst>
              <a:gd name="T0" fmla="*/ 0 w 109854"/>
              <a:gd name="T1" fmla="*/ 99896 w 109854"/>
              <a:gd name="T2" fmla="*/ 0 60000 65536"/>
              <a:gd name="T3" fmla="*/ 0 60000 65536"/>
              <a:gd name="T4" fmla="*/ 0 w 109854"/>
              <a:gd name="T5" fmla="*/ 109854 w 1098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9854">
                <a:moveTo>
                  <a:pt x="0" y="0"/>
                </a:moveTo>
                <a:lnTo>
                  <a:pt x="109727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48" name="object 48"/>
          <p:cNvSpPr>
            <a:spLocks noChangeArrowheads="1"/>
          </p:cNvSpPr>
          <p:nvPr/>
        </p:nvSpPr>
        <p:spPr bwMode="auto">
          <a:xfrm>
            <a:off x="5146675" y="4294188"/>
            <a:ext cx="0" cy="128587"/>
          </a:xfrm>
          <a:custGeom>
            <a:avLst/>
            <a:gdLst>
              <a:gd name="T0" fmla="*/ 128252 h 146685"/>
              <a:gd name="T1" fmla="*/ 0 h 146685"/>
              <a:gd name="T2" fmla="*/ 0 60000 65536"/>
              <a:gd name="T3" fmla="*/ 0 60000 65536"/>
              <a:gd name="T4" fmla="*/ 0 h 146685"/>
              <a:gd name="T5" fmla="*/ 146685 h 14668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6685">
                <a:moveTo>
                  <a:pt x="0" y="146303"/>
                </a:moveTo>
                <a:lnTo>
                  <a:pt x="0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49" name="object 49"/>
          <p:cNvSpPr>
            <a:spLocks noChangeArrowheads="1"/>
          </p:cNvSpPr>
          <p:nvPr/>
        </p:nvSpPr>
        <p:spPr bwMode="auto">
          <a:xfrm>
            <a:off x="5486400" y="4395788"/>
            <a:ext cx="98425" cy="0"/>
          </a:xfrm>
          <a:custGeom>
            <a:avLst/>
            <a:gdLst>
              <a:gd name="T0" fmla="*/ 98425 w 106679"/>
              <a:gd name="T1" fmla="*/ 0 w 106679"/>
              <a:gd name="T2" fmla="*/ 0 60000 65536"/>
              <a:gd name="T3" fmla="*/ 0 60000 65536"/>
              <a:gd name="T4" fmla="*/ 0 w 106679"/>
              <a:gd name="T5" fmla="*/ 106679 w 10667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679">
                <a:moveTo>
                  <a:pt x="106679" y="0"/>
                </a:moveTo>
                <a:lnTo>
                  <a:pt x="0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50" name="object 50"/>
          <p:cNvSpPr>
            <a:spLocks noChangeArrowheads="1"/>
          </p:cNvSpPr>
          <p:nvPr/>
        </p:nvSpPr>
        <p:spPr bwMode="auto">
          <a:xfrm>
            <a:off x="5567363" y="4271963"/>
            <a:ext cx="0" cy="127000"/>
          </a:xfrm>
          <a:custGeom>
            <a:avLst/>
            <a:gdLst>
              <a:gd name="T0" fmla="*/ 126774 h 143510"/>
              <a:gd name="T1" fmla="*/ 0 h 143510"/>
              <a:gd name="T2" fmla="*/ 0 60000 65536"/>
              <a:gd name="T3" fmla="*/ 0 60000 65536"/>
              <a:gd name="T4" fmla="*/ 0 h 143510"/>
              <a:gd name="T5" fmla="*/ 143510 h 1435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3510">
                <a:moveTo>
                  <a:pt x="0" y="143255"/>
                </a:moveTo>
                <a:lnTo>
                  <a:pt x="0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51" name="object 51"/>
          <p:cNvSpPr>
            <a:spLocks noChangeArrowheads="1"/>
          </p:cNvSpPr>
          <p:nvPr/>
        </p:nvSpPr>
        <p:spPr bwMode="auto">
          <a:xfrm>
            <a:off x="5448300" y="4500563"/>
            <a:ext cx="0" cy="127000"/>
          </a:xfrm>
          <a:custGeom>
            <a:avLst/>
            <a:gdLst>
              <a:gd name="T0" fmla="*/ 126774 h 143510"/>
              <a:gd name="T1" fmla="*/ 0 h 143510"/>
              <a:gd name="T2" fmla="*/ 0 60000 65536"/>
              <a:gd name="T3" fmla="*/ 0 60000 65536"/>
              <a:gd name="T4" fmla="*/ 0 h 143510"/>
              <a:gd name="T5" fmla="*/ 143510 h 1435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3510">
                <a:moveTo>
                  <a:pt x="0" y="143255"/>
                </a:moveTo>
                <a:lnTo>
                  <a:pt x="0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52" name="object 52"/>
          <p:cNvSpPr>
            <a:spLocks noChangeArrowheads="1"/>
          </p:cNvSpPr>
          <p:nvPr/>
        </p:nvSpPr>
        <p:spPr bwMode="auto">
          <a:xfrm>
            <a:off x="6542088" y="2870200"/>
            <a:ext cx="644525" cy="0"/>
          </a:xfrm>
          <a:custGeom>
            <a:avLst/>
            <a:gdLst>
              <a:gd name="T0" fmla="*/ 644293 w 707390"/>
              <a:gd name="T1" fmla="*/ 0 w 707390"/>
              <a:gd name="T2" fmla="*/ 0 60000 65536"/>
              <a:gd name="T3" fmla="*/ 0 60000 65536"/>
              <a:gd name="T4" fmla="*/ 0 w 707390"/>
              <a:gd name="T5" fmla="*/ 707390 w 7073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7390">
                <a:moveTo>
                  <a:pt x="707135" y="0"/>
                </a:moveTo>
                <a:lnTo>
                  <a:pt x="0" y="0"/>
                </a:lnTo>
              </a:path>
            </a:pathLst>
          </a:custGeom>
          <a:noFill/>
          <a:ln w="2743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53" name="object 53"/>
          <p:cNvSpPr>
            <a:spLocks noChangeArrowheads="1"/>
          </p:cNvSpPr>
          <p:nvPr/>
        </p:nvSpPr>
        <p:spPr bwMode="auto">
          <a:xfrm>
            <a:off x="7135813" y="2811463"/>
            <a:ext cx="125412" cy="119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54" name="object 54"/>
          <p:cNvSpPr>
            <a:spLocks noChangeArrowheads="1"/>
          </p:cNvSpPr>
          <p:nvPr/>
        </p:nvSpPr>
        <p:spPr bwMode="auto">
          <a:xfrm>
            <a:off x="6542088" y="3395663"/>
            <a:ext cx="644525" cy="0"/>
          </a:xfrm>
          <a:custGeom>
            <a:avLst/>
            <a:gdLst>
              <a:gd name="T0" fmla="*/ 644293 w 707390"/>
              <a:gd name="T1" fmla="*/ 0 w 707390"/>
              <a:gd name="T2" fmla="*/ 0 60000 65536"/>
              <a:gd name="T3" fmla="*/ 0 60000 65536"/>
              <a:gd name="T4" fmla="*/ 0 w 707390"/>
              <a:gd name="T5" fmla="*/ 707390 w 7073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7390">
                <a:moveTo>
                  <a:pt x="707135" y="0"/>
                </a:moveTo>
                <a:lnTo>
                  <a:pt x="0" y="0"/>
                </a:lnTo>
              </a:path>
            </a:pathLst>
          </a:custGeom>
          <a:noFill/>
          <a:ln w="2743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55" name="object 55"/>
          <p:cNvSpPr>
            <a:spLocks noChangeArrowheads="1"/>
          </p:cNvSpPr>
          <p:nvPr/>
        </p:nvSpPr>
        <p:spPr bwMode="auto">
          <a:xfrm>
            <a:off x="6542088" y="3659188"/>
            <a:ext cx="644525" cy="0"/>
          </a:xfrm>
          <a:custGeom>
            <a:avLst/>
            <a:gdLst>
              <a:gd name="T0" fmla="*/ 644293 w 707390"/>
              <a:gd name="T1" fmla="*/ 0 w 707390"/>
              <a:gd name="T2" fmla="*/ 0 60000 65536"/>
              <a:gd name="T3" fmla="*/ 0 60000 65536"/>
              <a:gd name="T4" fmla="*/ 0 w 707390"/>
              <a:gd name="T5" fmla="*/ 707390 w 7073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7390">
                <a:moveTo>
                  <a:pt x="707135" y="0"/>
                </a:moveTo>
                <a:lnTo>
                  <a:pt x="0" y="0"/>
                </a:lnTo>
              </a:path>
            </a:pathLst>
          </a:custGeom>
          <a:noFill/>
          <a:ln w="2743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56" name="object 56"/>
          <p:cNvSpPr>
            <a:spLocks noChangeArrowheads="1"/>
          </p:cNvSpPr>
          <p:nvPr/>
        </p:nvSpPr>
        <p:spPr bwMode="auto">
          <a:xfrm>
            <a:off x="7135813" y="3590925"/>
            <a:ext cx="125412" cy="1190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57" name="object 57"/>
          <p:cNvSpPr>
            <a:spLocks noChangeArrowheads="1"/>
          </p:cNvSpPr>
          <p:nvPr/>
        </p:nvSpPr>
        <p:spPr bwMode="auto">
          <a:xfrm>
            <a:off x="5122863" y="2689225"/>
            <a:ext cx="1419225" cy="1143000"/>
          </a:xfrm>
          <a:custGeom>
            <a:avLst/>
            <a:gdLst>
              <a:gd name="T0" fmla="*/ 0 w 1560829"/>
              <a:gd name="T1" fmla="*/ 1143000 h 1295400"/>
              <a:gd name="T2" fmla="*/ 1418994 w 1560829"/>
              <a:gd name="T3" fmla="*/ 1143000 h 1295400"/>
              <a:gd name="T4" fmla="*/ 1418994 w 1560829"/>
              <a:gd name="T5" fmla="*/ 0 h 1295400"/>
              <a:gd name="T6" fmla="*/ 0 w 1560829"/>
              <a:gd name="T7" fmla="*/ 0 h 1295400"/>
              <a:gd name="T8" fmla="*/ 0 w 1560829"/>
              <a:gd name="T9" fmla="*/ 1143000 h 1295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0829"/>
              <a:gd name="T16" fmla="*/ 0 h 1295400"/>
              <a:gd name="T17" fmla="*/ 1560829 w 1560829"/>
              <a:gd name="T18" fmla="*/ 1295400 h 1295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0829" h="1295400">
                <a:moveTo>
                  <a:pt x="0" y="1295400"/>
                </a:moveTo>
                <a:lnTo>
                  <a:pt x="1560575" y="1295400"/>
                </a:lnTo>
                <a:lnTo>
                  <a:pt x="1560575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D6D7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58" name="object 58"/>
          <p:cNvSpPr>
            <a:spLocks noChangeArrowheads="1"/>
          </p:cNvSpPr>
          <p:nvPr/>
        </p:nvSpPr>
        <p:spPr bwMode="auto">
          <a:xfrm>
            <a:off x="5124450" y="2690813"/>
            <a:ext cx="1419225" cy="1143000"/>
          </a:xfrm>
          <a:custGeom>
            <a:avLst/>
            <a:gdLst>
              <a:gd name="T0" fmla="*/ 0 w 1560829"/>
              <a:gd name="T1" fmla="*/ 0 h 1295400"/>
              <a:gd name="T2" fmla="*/ 1418994 w 1560829"/>
              <a:gd name="T3" fmla="*/ 0 h 1295400"/>
              <a:gd name="T4" fmla="*/ 1418994 w 1560829"/>
              <a:gd name="T5" fmla="*/ 1142999 h 1295400"/>
              <a:gd name="T6" fmla="*/ 0 w 1560829"/>
              <a:gd name="T7" fmla="*/ 1142999 h 1295400"/>
              <a:gd name="T8" fmla="*/ 0 w 1560829"/>
              <a:gd name="T9" fmla="*/ 0 h 1295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0829"/>
              <a:gd name="T16" fmla="*/ 0 h 1295400"/>
              <a:gd name="T17" fmla="*/ 1560829 w 1560829"/>
              <a:gd name="T18" fmla="*/ 1295400 h 1295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0829" h="1295400">
                <a:moveTo>
                  <a:pt x="0" y="0"/>
                </a:moveTo>
                <a:lnTo>
                  <a:pt x="1560575" y="0"/>
                </a:lnTo>
                <a:lnTo>
                  <a:pt x="1560575" y="1295399"/>
                </a:lnTo>
                <a:lnTo>
                  <a:pt x="0" y="1295399"/>
                </a:lnTo>
                <a:lnTo>
                  <a:pt x="0" y="0"/>
                </a:lnTo>
                <a:close/>
              </a:path>
            </a:pathLst>
          </a:custGeom>
          <a:noFill/>
          <a:ln w="2743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59" name="object 59"/>
          <p:cNvSpPr txBox="1">
            <a:spLocks noChangeArrowheads="1"/>
          </p:cNvSpPr>
          <p:nvPr/>
        </p:nvSpPr>
        <p:spPr bwMode="auto">
          <a:xfrm>
            <a:off x="5345113" y="2820988"/>
            <a:ext cx="10048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391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88"/>
              </a:spcBef>
            </a:pPr>
            <a:r>
              <a:rPr lang="en-US" sz="1200">
                <a:latin typeface="Arial" charset="0"/>
                <a:cs typeface="Arial" charset="0"/>
              </a:rPr>
              <a:t>Quantizing  &amp;  Encoding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7389813" y="2640013"/>
            <a:ext cx="246062" cy="400050"/>
          </a:xfrm>
          <a:prstGeom prst="rect">
            <a:avLst/>
          </a:prstGeom>
        </p:spPr>
        <p:txBody>
          <a:bodyPr lIns="0" tIns="11961" rIns="0" bIns="0">
            <a:spAutoFit/>
          </a:bodyPr>
          <a:lstStyle/>
          <a:p>
            <a:pPr>
              <a:spcBef>
                <a:spcPts val="94"/>
              </a:spcBef>
              <a:defRPr/>
            </a:pPr>
            <a:r>
              <a:rPr sz="2500" b="1" i="1" spc="4" dirty="0">
                <a:solidFill>
                  <a:srgbClr val="024CD6"/>
                </a:solidFill>
                <a:latin typeface="Times New Roman"/>
                <a:cs typeface="Times New Roman"/>
              </a:rPr>
              <a:t>D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389813" y="3162300"/>
            <a:ext cx="354012" cy="400050"/>
          </a:xfrm>
          <a:prstGeom prst="rect">
            <a:avLst/>
          </a:prstGeom>
        </p:spPr>
        <p:txBody>
          <a:bodyPr lIns="0" tIns="11961" rIns="0" bIns="0">
            <a:spAutoFit/>
          </a:bodyPr>
          <a:lstStyle/>
          <a:p>
            <a:pPr>
              <a:spcBef>
                <a:spcPts val="94"/>
              </a:spcBef>
              <a:defRPr/>
            </a:pPr>
            <a:r>
              <a:rPr sz="2500" b="1" i="1" spc="-9" dirty="0">
                <a:solidFill>
                  <a:srgbClr val="024CD6"/>
                </a:solidFill>
                <a:latin typeface="Times New Roman"/>
                <a:cs typeface="Times New Roman"/>
              </a:rPr>
              <a:t>D</a:t>
            </a:r>
            <a:r>
              <a:rPr sz="2600" b="1" spc="-6" baseline="-20467" dirty="0">
                <a:solidFill>
                  <a:srgbClr val="024CD6"/>
                </a:solidFill>
                <a:latin typeface="Times New Roman"/>
                <a:cs typeface="Times New Roman"/>
              </a:rPr>
              <a:t>1</a:t>
            </a:r>
            <a:endParaRPr sz="2600" baseline="-20467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389813" y="3430588"/>
            <a:ext cx="354012" cy="400050"/>
          </a:xfrm>
          <a:prstGeom prst="rect">
            <a:avLst/>
          </a:prstGeom>
        </p:spPr>
        <p:txBody>
          <a:bodyPr lIns="0" tIns="11961" rIns="0" bIns="0">
            <a:spAutoFit/>
          </a:bodyPr>
          <a:lstStyle/>
          <a:p>
            <a:pPr>
              <a:spcBef>
                <a:spcPts val="94"/>
              </a:spcBef>
              <a:defRPr/>
            </a:pPr>
            <a:r>
              <a:rPr sz="2500" b="1" i="1" spc="-9" dirty="0">
                <a:solidFill>
                  <a:srgbClr val="024CD6"/>
                </a:solidFill>
                <a:latin typeface="Times New Roman"/>
                <a:cs typeface="Times New Roman"/>
              </a:rPr>
              <a:t>D</a:t>
            </a:r>
            <a:r>
              <a:rPr sz="2600" b="1" spc="-6" baseline="-20467" dirty="0">
                <a:solidFill>
                  <a:srgbClr val="024CD6"/>
                </a:solidFill>
                <a:latin typeface="Times New Roman"/>
                <a:cs typeface="Times New Roman"/>
              </a:rPr>
              <a:t>0</a:t>
            </a:r>
            <a:endParaRPr sz="2600" baseline="-20467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792913" y="2995613"/>
            <a:ext cx="358775" cy="336550"/>
          </a:xfrm>
          <a:prstGeom prst="rect">
            <a:avLst/>
          </a:prstGeom>
        </p:spPr>
        <p:txBody>
          <a:bodyPr vert="vert" lIns="0" tIns="0" rIns="0" bIns="0">
            <a:spAutoFit/>
          </a:bodyPr>
          <a:lstStyle/>
          <a:p>
            <a:pPr marL="11391">
              <a:lnSpc>
                <a:spcPts val="2836"/>
              </a:lnSpc>
              <a:defRPr/>
            </a:pPr>
            <a:r>
              <a:rPr sz="2500" b="1" dirty="0">
                <a:latin typeface="Times New Roman"/>
                <a:cs typeface="Times New Roman"/>
              </a:rPr>
              <a:t>…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76750" y="3282950"/>
            <a:ext cx="671513" cy="396875"/>
          </a:xfrm>
          <a:prstGeom prst="rect">
            <a:avLst/>
          </a:prstGeom>
        </p:spPr>
        <p:txBody>
          <a:bodyPr lIns="0" tIns="11961" rIns="0" bIns="0">
            <a:spAutoFit/>
          </a:bodyPr>
          <a:lstStyle/>
          <a:p>
            <a:pPr>
              <a:spcBef>
                <a:spcPts val="94"/>
              </a:spcBef>
              <a:defRPr/>
            </a:pPr>
            <a:r>
              <a:rPr sz="2500" b="1" i="1" spc="-310" dirty="0">
                <a:solidFill>
                  <a:srgbClr val="024CD6"/>
                </a:solidFill>
                <a:latin typeface="Times New Roman"/>
                <a:cs typeface="Times New Roman"/>
              </a:rPr>
              <a:t>u</a:t>
            </a:r>
            <a:r>
              <a:rPr sz="2600" b="1" spc="-464" baseline="-20467" dirty="0">
                <a:solidFill>
                  <a:srgbClr val="024CD6"/>
                </a:solidFill>
                <a:latin typeface="Times New Roman"/>
                <a:cs typeface="Times New Roman"/>
              </a:rPr>
              <a:t>I</a:t>
            </a:r>
            <a:r>
              <a:rPr sz="2500" b="1" spc="-310" dirty="0">
                <a:solidFill>
                  <a:srgbClr val="024CD6"/>
                </a:solidFill>
                <a:latin typeface="Symbol"/>
                <a:cs typeface="Symbol"/>
              </a:rPr>
              <a:t></a:t>
            </a:r>
            <a:r>
              <a:rPr sz="2500" b="1" spc="-310" dirty="0">
                <a:solidFill>
                  <a:srgbClr val="024CD6"/>
                </a:solidFill>
                <a:latin typeface="Times New Roman"/>
                <a:cs typeface="Times New Roman"/>
              </a:rPr>
              <a:t>(</a:t>
            </a:r>
            <a:r>
              <a:rPr sz="2500" b="1" i="1" spc="-310" dirty="0">
                <a:solidFill>
                  <a:srgbClr val="024CD6"/>
                </a:solidFill>
                <a:latin typeface="Times New Roman"/>
                <a:cs typeface="Times New Roman"/>
              </a:rPr>
              <a:t>t</a:t>
            </a:r>
            <a:r>
              <a:rPr sz="2500" b="1" spc="-310" dirty="0">
                <a:solidFill>
                  <a:srgbClr val="024CD6"/>
                </a:solidFill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1265" name="object 65"/>
          <p:cNvSpPr txBox="1">
            <a:spLocks noChangeArrowheads="1"/>
          </p:cNvSpPr>
          <p:nvPr/>
        </p:nvSpPr>
        <p:spPr bwMode="auto">
          <a:xfrm>
            <a:off x="3138488" y="3162300"/>
            <a:ext cx="19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961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S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6" name="object 66"/>
          <p:cNvSpPr>
            <a:spLocks noChangeArrowheads="1"/>
          </p:cNvSpPr>
          <p:nvPr/>
        </p:nvSpPr>
        <p:spPr bwMode="auto">
          <a:xfrm>
            <a:off x="7135813" y="3333750"/>
            <a:ext cx="125412" cy="1174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67" name="object 67"/>
          <p:cNvSpPr>
            <a:spLocks noChangeArrowheads="1"/>
          </p:cNvSpPr>
          <p:nvPr/>
        </p:nvSpPr>
        <p:spPr bwMode="auto">
          <a:xfrm>
            <a:off x="4597400" y="3938588"/>
            <a:ext cx="61913" cy="88900"/>
          </a:xfrm>
          <a:custGeom>
            <a:avLst/>
            <a:gdLst>
              <a:gd name="T0" fmla="*/ 0 w 67310"/>
              <a:gd name="T1" fmla="*/ 88565 h 100964"/>
              <a:gd name="T2" fmla="*/ 61678 w 67310"/>
              <a:gd name="T3" fmla="*/ 0 h 100964"/>
              <a:gd name="T4" fmla="*/ 0 60000 65536"/>
              <a:gd name="T5" fmla="*/ 0 60000 65536"/>
              <a:gd name="T6" fmla="*/ 0 w 67310"/>
              <a:gd name="T7" fmla="*/ 0 h 100964"/>
              <a:gd name="T8" fmla="*/ 67310 w 67310"/>
              <a:gd name="T9" fmla="*/ 100964 h 1009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310" h="100964">
                <a:moveTo>
                  <a:pt x="0" y="100583"/>
                </a:moveTo>
                <a:lnTo>
                  <a:pt x="67055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68" name="object 68"/>
          <p:cNvSpPr>
            <a:spLocks noChangeArrowheads="1"/>
          </p:cNvSpPr>
          <p:nvPr/>
        </p:nvSpPr>
        <p:spPr bwMode="auto">
          <a:xfrm>
            <a:off x="4649788" y="3943350"/>
            <a:ext cx="100012" cy="0"/>
          </a:xfrm>
          <a:custGeom>
            <a:avLst/>
            <a:gdLst>
              <a:gd name="T0" fmla="*/ 0 w 109854"/>
              <a:gd name="T1" fmla="*/ 99896 w 109854"/>
              <a:gd name="T2" fmla="*/ 0 60000 65536"/>
              <a:gd name="T3" fmla="*/ 0 60000 65536"/>
              <a:gd name="T4" fmla="*/ 0 w 109854"/>
              <a:gd name="T5" fmla="*/ 109854 w 1098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9854">
                <a:moveTo>
                  <a:pt x="0" y="0"/>
                </a:moveTo>
                <a:lnTo>
                  <a:pt x="109727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69" name="object 69"/>
          <p:cNvSpPr>
            <a:spLocks noChangeArrowheads="1"/>
          </p:cNvSpPr>
          <p:nvPr/>
        </p:nvSpPr>
        <p:spPr bwMode="auto">
          <a:xfrm>
            <a:off x="4497388" y="4129088"/>
            <a:ext cx="39687" cy="95250"/>
          </a:xfrm>
          <a:custGeom>
            <a:avLst/>
            <a:gdLst>
              <a:gd name="T0" fmla="*/ 0 w 43179"/>
              <a:gd name="T1" fmla="*/ 95250 h 106679"/>
              <a:gd name="T2" fmla="*/ 39220 w 43179"/>
              <a:gd name="T3" fmla="*/ 0 h 106679"/>
              <a:gd name="T4" fmla="*/ 0 60000 65536"/>
              <a:gd name="T5" fmla="*/ 0 60000 65536"/>
              <a:gd name="T6" fmla="*/ 0 w 43179"/>
              <a:gd name="T7" fmla="*/ 0 h 106679"/>
              <a:gd name="T8" fmla="*/ 43179 w 43179"/>
              <a:gd name="T9" fmla="*/ 106679 h 1066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179" h="106679">
                <a:moveTo>
                  <a:pt x="0" y="106679"/>
                </a:moveTo>
                <a:lnTo>
                  <a:pt x="42671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70" name="object 70"/>
          <p:cNvSpPr>
            <a:spLocks noChangeArrowheads="1"/>
          </p:cNvSpPr>
          <p:nvPr/>
        </p:nvSpPr>
        <p:spPr bwMode="auto">
          <a:xfrm>
            <a:off x="4913313" y="3943350"/>
            <a:ext cx="58737" cy="114300"/>
          </a:xfrm>
          <a:custGeom>
            <a:avLst/>
            <a:gdLst>
              <a:gd name="T0" fmla="*/ 0 w 64135"/>
              <a:gd name="T1" fmla="*/ 0 h 128270"/>
              <a:gd name="T2" fmla="*/ 58620 w 64135"/>
              <a:gd name="T3" fmla="*/ 114073 h 128270"/>
              <a:gd name="T4" fmla="*/ 0 60000 65536"/>
              <a:gd name="T5" fmla="*/ 0 60000 65536"/>
              <a:gd name="T6" fmla="*/ 0 w 64135"/>
              <a:gd name="T7" fmla="*/ 0 h 128270"/>
              <a:gd name="T8" fmla="*/ 64135 w 64135"/>
              <a:gd name="T9" fmla="*/ 128270 h 128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135" h="128270">
                <a:moveTo>
                  <a:pt x="0" y="0"/>
                </a:moveTo>
                <a:lnTo>
                  <a:pt x="64007" y="128015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71" name="object 71"/>
          <p:cNvSpPr>
            <a:spLocks noChangeArrowheads="1"/>
          </p:cNvSpPr>
          <p:nvPr/>
        </p:nvSpPr>
        <p:spPr bwMode="auto">
          <a:xfrm>
            <a:off x="5143500" y="4410075"/>
            <a:ext cx="52388" cy="125413"/>
          </a:xfrm>
          <a:custGeom>
            <a:avLst/>
            <a:gdLst>
              <a:gd name="T0" fmla="*/ 0 w 58420"/>
              <a:gd name="T1" fmla="*/ 0 h 143510"/>
              <a:gd name="T2" fmla="*/ 51932 w 58420"/>
              <a:gd name="T3" fmla="*/ 125190 h 143510"/>
              <a:gd name="T4" fmla="*/ 0 60000 65536"/>
              <a:gd name="T5" fmla="*/ 0 60000 65536"/>
              <a:gd name="T6" fmla="*/ 0 w 58420"/>
              <a:gd name="T7" fmla="*/ 0 h 143510"/>
              <a:gd name="T8" fmla="*/ 58420 w 58420"/>
              <a:gd name="T9" fmla="*/ 143510 h 1435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420" h="143510">
                <a:moveTo>
                  <a:pt x="0" y="0"/>
                </a:moveTo>
                <a:lnTo>
                  <a:pt x="57911" y="143255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72" name="object 72"/>
          <p:cNvSpPr>
            <a:spLocks noChangeArrowheads="1"/>
          </p:cNvSpPr>
          <p:nvPr/>
        </p:nvSpPr>
        <p:spPr bwMode="auto">
          <a:xfrm>
            <a:off x="5265738" y="4532313"/>
            <a:ext cx="0" cy="96837"/>
          </a:xfrm>
          <a:custGeom>
            <a:avLst/>
            <a:gdLst>
              <a:gd name="T0" fmla="*/ 96725 h 109854"/>
              <a:gd name="T1" fmla="*/ 0 h 109854"/>
              <a:gd name="T2" fmla="*/ 0 60000 65536"/>
              <a:gd name="T3" fmla="*/ 0 60000 65536"/>
              <a:gd name="T4" fmla="*/ 0 h 109854"/>
              <a:gd name="T5" fmla="*/ 109854 h 10985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9854">
                <a:moveTo>
                  <a:pt x="0" y="109727"/>
                </a:moveTo>
                <a:lnTo>
                  <a:pt x="0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73" name="object 73"/>
          <p:cNvSpPr>
            <a:spLocks noChangeArrowheads="1"/>
          </p:cNvSpPr>
          <p:nvPr/>
        </p:nvSpPr>
        <p:spPr bwMode="auto">
          <a:xfrm>
            <a:off x="5251450" y="4616450"/>
            <a:ext cx="133350" cy="26988"/>
          </a:xfrm>
          <a:custGeom>
            <a:avLst/>
            <a:gdLst>
              <a:gd name="T0" fmla="*/ 0 w 146685"/>
              <a:gd name="T1" fmla="*/ 0 h 30479"/>
              <a:gd name="T2" fmla="*/ 69272 w 146685"/>
              <a:gd name="T3" fmla="*/ 26988 h 30479"/>
              <a:gd name="T4" fmla="*/ 133003 w 146685"/>
              <a:gd name="T5" fmla="*/ 0 h 30479"/>
              <a:gd name="T6" fmla="*/ 0 60000 65536"/>
              <a:gd name="T7" fmla="*/ 0 60000 65536"/>
              <a:gd name="T8" fmla="*/ 0 60000 65536"/>
              <a:gd name="T9" fmla="*/ 0 w 146685"/>
              <a:gd name="T10" fmla="*/ 0 h 30479"/>
              <a:gd name="T11" fmla="*/ 146685 w 146685"/>
              <a:gd name="T12" fmla="*/ 30479 h 30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685" h="30479">
                <a:moveTo>
                  <a:pt x="0" y="0"/>
                </a:moveTo>
                <a:lnTo>
                  <a:pt x="76199" y="30479"/>
                </a:lnTo>
                <a:lnTo>
                  <a:pt x="146303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74" name="object 74"/>
          <p:cNvSpPr>
            <a:spLocks noChangeArrowheads="1"/>
          </p:cNvSpPr>
          <p:nvPr/>
        </p:nvSpPr>
        <p:spPr bwMode="auto">
          <a:xfrm>
            <a:off x="5359400" y="4619625"/>
            <a:ext cx="100013" cy="0"/>
          </a:xfrm>
          <a:custGeom>
            <a:avLst/>
            <a:gdLst>
              <a:gd name="T0" fmla="*/ 99897 w 109854"/>
              <a:gd name="T1" fmla="*/ 0 w 109854"/>
              <a:gd name="T2" fmla="*/ 0 60000 65536"/>
              <a:gd name="T3" fmla="*/ 0 60000 65536"/>
              <a:gd name="T4" fmla="*/ 0 w 109854"/>
              <a:gd name="T5" fmla="*/ 109854 w 1098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9854">
                <a:moveTo>
                  <a:pt x="109727" y="0"/>
                </a:moveTo>
                <a:lnTo>
                  <a:pt x="0" y="0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75" name="object 75"/>
          <p:cNvSpPr>
            <a:spLocks noChangeArrowheads="1"/>
          </p:cNvSpPr>
          <p:nvPr/>
        </p:nvSpPr>
        <p:spPr bwMode="auto">
          <a:xfrm>
            <a:off x="5448300" y="4384675"/>
            <a:ext cx="50800" cy="127000"/>
          </a:xfrm>
          <a:custGeom>
            <a:avLst/>
            <a:gdLst>
              <a:gd name="T0" fmla="*/ 50449 w 55245"/>
              <a:gd name="T1" fmla="*/ 0 h 143510"/>
              <a:gd name="T2" fmla="*/ 0 w 55245"/>
              <a:gd name="T3" fmla="*/ 126774 h 143510"/>
              <a:gd name="T4" fmla="*/ 0 60000 65536"/>
              <a:gd name="T5" fmla="*/ 0 60000 65536"/>
              <a:gd name="T6" fmla="*/ 0 w 55245"/>
              <a:gd name="T7" fmla="*/ 0 h 143510"/>
              <a:gd name="T8" fmla="*/ 55245 w 55245"/>
              <a:gd name="T9" fmla="*/ 143510 h 1435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245" h="143510">
                <a:moveTo>
                  <a:pt x="54863" y="0"/>
                </a:moveTo>
                <a:lnTo>
                  <a:pt x="0" y="143255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76" name="object 76"/>
          <p:cNvSpPr>
            <a:spLocks noChangeArrowheads="1"/>
          </p:cNvSpPr>
          <p:nvPr/>
        </p:nvSpPr>
        <p:spPr bwMode="auto">
          <a:xfrm>
            <a:off x="5567363" y="4183063"/>
            <a:ext cx="30162" cy="92075"/>
          </a:xfrm>
          <a:custGeom>
            <a:avLst/>
            <a:gdLst>
              <a:gd name="T0" fmla="*/ 30048 w 33654"/>
              <a:gd name="T1" fmla="*/ 0 h 104139"/>
              <a:gd name="T2" fmla="*/ 0 w 33654"/>
              <a:gd name="T3" fmla="*/ 91626 h 104139"/>
              <a:gd name="T4" fmla="*/ 0 60000 65536"/>
              <a:gd name="T5" fmla="*/ 0 60000 65536"/>
              <a:gd name="T6" fmla="*/ 0 w 33654"/>
              <a:gd name="T7" fmla="*/ 0 h 104139"/>
              <a:gd name="T8" fmla="*/ 33654 w 33654"/>
              <a:gd name="T9" fmla="*/ 104139 h 1041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54" h="104139">
                <a:moveTo>
                  <a:pt x="33527" y="0"/>
                </a:moveTo>
                <a:lnTo>
                  <a:pt x="0" y="103631"/>
                </a:lnTo>
              </a:path>
            </a:pathLst>
          </a:custGeom>
          <a:noFill/>
          <a:ln w="39623">
            <a:solidFill>
              <a:srgbClr val="024CD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77" name="object 77"/>
          <p:cNvSpPr>
            <a:spLocks noChangeArrowheads="1"/>
          </p:cNvSpPr>
          <p:nvPr/>
        </p:nvSpPr>
        <p:spPr bwMode="auto">
          <a:xfrm>
            <a:off x="4489450" y="4202113"/>
            <a:ext cx="1108075" cy="0"/>
          </a:xfrm>
          <a:custGeom>
            <a:avLst/>
            <a:gdLst>
              <a:gd name="T0" fmla="*/ 0 w 1219200"/>
              <a:gd name="T1" fmla="*/ 1108074 w 1219200"/>
              <a:gd name="T2" fmla="*/ 0 60000 65536"/>
              <a:gd name="T3" fmla="*/ 0 60000 65536"/>
              <a:gd name="T4" fmla="*/ 0 w 1219200"/>
              <a:gd name="T5" fmla="*/ 1219200 w 12192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noFill/>
          <a:ln w="914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78" name="object 78"/>
          <p:cNvSpPr>
            <a:spLocks noChangeArrowheads="1"/>
          </p:cNvSpPr>
          <p:nvPr/>
        </p:nvSpPr>
        <p:spPr bwMode="auto">
          <a:xfrm>
            <a:off x="901700" y="2017713"/>
            <a:ext cx="7285038" cy="2668587"/>
          </a:xfrm>
          <a:custGeom>
            <a:avLst/>
            <a:gdLst>
              <a:gd name="T0" fmla="*/ 0 w 8013700"/>
              <a:gd name="T1" fmla="*/ 0 h 3023870"/>
              <a:gd name="T2" fmla="*/ 7284575 w 8013700"/>
              <a:gd name="T3" fmla="*/ 0 h 3023870"/>
              <a:gd name="T4" fmla="*/ 7284575 w 8013700"/>
              <a:gd name="T5" fmla="*/ 2668362 h 3023870"/>
              <a:gd name="T6" fmla="*/ 0 w 8013700"/>
              <a:gd name="T7" fmla="*/ 2668362 h 3023870"/>
              <a:gd name="T8" fmla="*/ 0 w 8013700"/>
              <a:gd name="T9" fmla="*/ 0 h 3023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13700"/>
              <a:gd name="T16" fmla="*/ 0 h 3023870"/>
              <a:gd name="T17" fmla="*/ 8013700 w 8013700"/>
              <a:gd name="T18" fmla="*/ 3023870 h 3023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13700" h="3023870">
                <a:moveTo>
                  <a:pt x="0" y="0"/>
                </a:moveTo>
                <a:lnTo>
                  <a:pt x="8013191" y="0"/>
                </a:lnTo>
                <a:lnTo>
                  <a:pt x="8013191" y="3023615"/>
                </a:lnTo>
                <a:lnTo>
                  <a:pt x="0" y="3023615"/>
                </a:lnTo>
                <a:lnTo>
                  <a:pt x="0" y="0"/>
                </a:lnTo>
                <a:close/>
              </a:path>
            </a:pathLst>
          </a:custGeom>
          <a:noFill/>
          <a:ln w="57911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79" name="object 79"/>
          <p:cNvSpPr>
            <a:spLocks noChangeArrowheads="1"/>
          </p:cNvSpPr>
          <p:nvPr/>
        </p:nvSpPr>
        <p:spPr bwMode="auto">
          <a:xfrm>
            <a:off x="901700" y="2017713"/>
            <a:ext cx="7285038" cy="2668587"/>
          </a:xfrm>
          <a:custGeom>
            <a:avLst/>
            <a:gdLst>
              <a:gd name="T0" fmla="*/ 0 w 8013700"/>
              <a:gd name="T1" fmla="*/ 0 h 3023870"/>
              <a:gd name="T2" fmla="*/ 7284575 w 8013700"/>
              <a:gd name="T3" fmla="*/ 0 h 3023870"/>
              <a:gd name="T4" fmla="*/ 7284575 w 8013700"/>
              <a:gd name="T5" fmla="*/ 2668362 h 3023870"/>
              <a:gd name="T6" fmla="*/ 0 w 8013700"/>
              <a:gd name="T7" fmla="*/ 2668362 h 3023870"/>
              <a:gd name="T8" fmla="*/ 0 w 8013700"/>
              <a:gd name="T9" fmla="*/ 0 h 3023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13700"/>
              <a:gd name="T16" fmla="*/ 0 h 3023870"/>
              <a:gd name="T17" fmla="*/ 8013700 w 8013700"/>
              <a:gd name="T18" fmla="*/ 3023870 h 3023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13700" h="3023870">
                <a:moveTo>
                  <a:pt x="0" y="0"/>
                </a:moveTo>
                <a:lnTo>
                  <a:pt x="8013191" y="0"/>
                </a:lnTo>
                <a:lnTo>
                  <a:pt x="8013191" y="3023615"/>
                </a:lnTo>
                <a:lnTo>
                  <a:pt x="0" y="3023615"/>
                </a:lnTo>
                <a:lnTo>
                  <a:pt x="0" y="0"/>
                </a:lnTo>
                <a:close/>
              </a:path>
            </a:pathLst>
          </a:custGeom>
          <a:noFill/>
          <a:ln w="57911">
            <a:solidFill>
              <a:srgbClr val="D7A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80" name="object 80"/>
          <p:cNvSpPr txBox="1">
            <a:spLocks noChangeArrowheads="1"/>
          </p:cNvSpPr>
          <p:nvPr/>
        </p:nvSpPr>
        <p:spPr bwMode="auto">
          <a:xfrm>
            <a:off x="1049338" y="2263775"/>
            <a:ext cx="12747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25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75"/>
              </a:spcBef>
            </a:pPr>
            <a:r>
              <a:rPr lang="en-US" b="1">
                <a:solidFill>
                  <a:srgbClr val="024CD6"/>
                </a:solidFill>
                <a:latin typeface="Times New Roman" pitchFamily="18" charset="0"/>
                <a:cs typeface="Times New Roman" pitchFamily="18" charset="0"/>
              </a:rPr>
              <a:t>Input analog  signal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725"/>
              </a:lnSpc>
            </a:pPr>
            <a:r>
              <a:rPr lang="en-US" sz="2500" b="1" i="1">
                <a:solidFill>
                  <a:srgbClr val="024CD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600" b="1" baseline="-20000">
                <a:solidFill>
                  <a:srgbClr val="024CD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b="1">
                <a:solidFill>
                  <a:srgbClr val="024CD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b="1" i="1">
                <a:solidFill>
                  <a:srgbClr val="024CD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500" b="1">
                <a:solidFill>
                  <a:srgbClr val="024CD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1" name="object 81"/>
          <p:cNvSpPr txBox="1">
            <a:spLocks noChangeArrowheads="1"/>
          </p:cNvSpPr>
          <p:nvPr/>
        </p:nvSpPr>
        <p:spPr bwMode="auto">
          <a:xfrm>
            <a:off x="6591300" y="2162175"/>
            <a:ext cx="1416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25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75"/>
              </a:spcBef>
            </a:pPr>
            <a:r>
              <a:rPr lang="en-US" b="1">
                <a:solidFill>
                  <a:srgbClr val="024CD6"/>
                </a:solidFill>
                <a:latin typeface="Times New Roman" pitchFamily="18" charset="0"/>
                <a:cs typeface="Times New Roman" pitchFamily="18" charset="0"/>
              </a:rPr>
              <a:t>Output digital  signal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975"/>
              </a:spcBef>
            </a:pPr>
            <a:r>
              <a:rPr lang="en-US" sz="1700" b="1" i="1">
                <a:solidFill>
                  <a:srgbClr val="024CD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700" b="1">
                <a:solidFill>
                  <a:srgbClr val="024CD6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2" name="object 82"/>
          <p:cNvSpPr>
            <a:spLocks noChangeArrowheads="1"/>
          </p:cNvSpPr>
          <p:nvPr/>
        </p:nvSpPr>
        <p:spPr bwMode="auto">
          <a:xfrm>
            <a:off x="3841750" y="3490913"/>
            <a:ext cx="312738" cy="34925"/>
          </a:xfrm>
          <a:custGeom>
            <a:avLst/>
            <a:gdLst>
              <a:gd name="T0" fmla="*/ 0 w 344804"/>
              <a:gd name="T1" fmla="*/ 0 h 40004"/>
              <a:gd name="T2" fmla="*/ 312392 w 344804"/>
              <a:gd name="T3" fmla="*/ 0 h 40004"/>
              <a:gd name="T4" fmla="*/ 312392 w 344804"/>
              <a:gd name="T5" fmla="*/ 34592 h 40004"/>
              <a:gd name="T6" fmla="*/ 0 w 344804"/>
              <a:gd name="T7" fmla="*/ 34592 h 40004"/>
              <a:gd name="T8" fmla="*/ 0 w 344804"/>
              <a:gd name="T9" fmla="*/ 0 h 40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804"/>
              <a:gd name="T16" fmla="*/ 0 h 40004"/>
              <a:gd name="T17" fmla="*/ 344804 w 344804"/>
              <a:gd name="T18" fmla="*/ 40004 h 400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804" h="40004">
                <a:moveTo>
                  <a:pt x="0" y="0"/>
                </a:moveTo>
                <a:lnTo>
                  <a:pt x="344423" y="0"/>
                </a:lnTo>
                <a:lnTo>
                  <a:pt x="344423" y="39623"/>
                </a:lnTo>
                <a:lnTo>
                  <a:pt x="0" y="396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83" name="object 83"/>
          <p:cNvSpPr>
            <a:spLocks noChangeArrowheads="1"/>
          </p:cNvSpPr>
          <p:nvPr/>
        </p:nvSpPr>
        <p:spPr bwMode="auto">
          <a:xfrm>
            <a:off x="3841750" y="3603625"/>
            <a:ext cx="312738" cy="34925"/>
          </a:xfrm>
          <a:custGeom>
            <a:avLst/>
            <a:gdLst>
              <a:gd name="T0" fmla="*/ 0 w 344804"/>
              <a:gd name="T1" fmla="*/ 0 h 40004"/>
              <a:gd name="T2" fmla="*/ 312392 w 344804"/>
              <a:gd name="T3" fmla="*/ 0 h 40004"/>
              <a:gd name="T4" fmla="*/ 312392 w 344804"/>
              <a:gd name="T5" fmla="*/ 34592 h 40004"/>
              <a:gd name="T6" fmla="*/ 0 w 344804"/>
              <a:gd name="T7" fmla="*/ 34592 h 40004"/>
              <a:gd name="T8" fmla="*/ 0 w 344804"/>
              <a:gd name="T9" fmla="*/ 0 h 40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804"/>
              <a:gd name="T16" fmla="*/ 0 h 40004"/>
              <a:gd name="T17" fmla="*/ 344804 w 344804"/>
              <a:gd name="T18" fmla="*/ 40004 h 400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804" h="40004">
                <a:moveTo>
                  <a:pt x="0" y="0"/>
                </a:moveTo>
                <a:lnTo>
                  <a:pt x="344423" y="0"/>
                </a:lnTo>
                <a:lnTo>
                  <a:pt x="344423" y="39623"/>
                </a:lnTo>
                <a:lnTo>
                  <a:pt x="0" y="396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84" name="object 84"/>
          <p:cNvSpPr txBox="1">
            <a:spLocks noChangeArrowheads="1"/>
          </p:cNvSpPr>
          <p:nvPr/>
        </p:nvSpPr>
        <p:spPr bwMode="auto">
          <a:xfrm>
            <a:off x="901700" y="3976688"/>
            <a:ext cx="545465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391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88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S/H circuit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900">
                <a:latin typeface="Arial" charset="0"/>
                <a:cs typeface="Arial" charset="0"/>
              </a:rPr>
              <a:t>2 steps</a:t>
            </a:r>
          </a:p>
          <a:p>
            <a:pPr eaLnBrk="1" hangingPunct="1">
              <a:spcBef>
                <a:spcPts val="350"/>
              </a:spcBef>
              <a:buClr>
                <a:srgbClr val="434DD6"/>
              </a:buClr>
              <a:buSzPct val="59000"/>
              <a:buFont typeface="Wingdings" pitchFamily="2" charset="2"/>
              <a:buChar char=""/>
            </a:pPr>
            <a:r>
              <a:rPr lang="en-US" sz="2900">
                <a:latin typeface="Arial" charset="0"/>
                <a:cs typeface="Arial" charset="0"/>
              </a:rPr>
              <a:t>Sampling and Holding (S/H)</a:t>
            </a:r>
          </a:p>
          <a:p>
            <a:pPr eaLnBrk="1" hangingPunct="1">
              <a:spcBef>
                <a:spcPts val="325"/>
              </a:spcBef>
              <a:buClr>
                <a:srgbClr val="434DD6"/>
              </a:buClr>
              <a:buSzPct val="59000"/>
              <a:buFont typeface="Wingdings" pitchFamily="2" charset="2"/>
              <a:buChar char=""/>
            </a:pPr>
            <a:r>
              <a:rPr lang="en-US" sz="2900">
                <a:latin typeface="Arial" charset="0"/>
                <a:cs typeface="Arial" charset="0"/>
              </a:rPr>
              <a:t>Quantizing and Encoding (Q/E)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4294188" y="484188"/>
            <a:ext cx="3995737" cy="5378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object 3"/>
          <p:cNvSpPr>
            <a:spLocks noChangeArrowheads="1"/>
          </p:cNvSpPr>
          <p:nvPr/>
        </p:nvSpPr>
        <p:spPr bwMode="auto">
          <a:xfrm>
            <a:off x="4156075" y="5795963"/>
            <a:ext cx="830263" cy="322262"/>
          </a:xfrm>
          <a:custGeom>
            <a:avLst/>
            <a:gdLst>
              <a:gd name="T0" fmla="*/ 0 w 914400"/>
              <a:gd name="T1" fmla="*/ 322263 h 365759"/>
              <a:gd name="T2" fmla="*/ 830263 w 914400"/>
              <a:gd name="T3" fmla="*/ 322263 h 365759"/>
              <a:gd name="T4" fmla="*/ 830263 w 914400"/>
              <a:gd name="T5" fmla="*/ 0 h 365759"/>
              <a:gd name="T6" fmla="*/ 0 w 914400"/>
              <a:gd name="T7" fmla="*/ 0 h 365759"/>
              <a:gd name="T8" fmla="*/ 0 w 914400"/>
              <a:gd name="T9" fmla="*/ 322263 h 365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"/>
              <a:gd name="T16" fmla="*/ 0 h 365759"/>
              <a:gd name="T17" fmla="*/ 914400 w 914400"/>
              <a:gd name="T18" fmla="*/ 365759 h 3657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" h="365759">
                <a:moveTo>
                  <a:pt x="0" y="365760"/>
                </a:moveTo>
                <a:lnTo>
                  <a:pt x="914400" y="365760"/>
                </a:lnTo>
                <a:lnTo>
                  <a:pt x="9144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2228" name="object 4"/>
          <p:cNvSpPr txBox="1">
            <a:spLocks noChangeArrowheads="1"/>
          </p:cNvSpPr>
          <p:nvPr/>
        </p:nvSpPr>
        <p:spPr bwMode="auto">
          <a:xfrm>
            <a:off x="7412038" y="1358900"/>
            <a:ext cx="1246187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1896" rIns="0" bIns="0">
            <a:spAutoFit/>
          </a:bodyPr>
          <a:lstStyle>
            <a:lvl1pPr marL="809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250"/>
              </a:spcBef>
            </a:pPr>
            <a:r>
              <a:rPr lang="en-US" sz="1300">
                <a:latin typeface="Arial" charset="0"/>
                <a:cs typeface="Arial" charset="0"/>
              </a:rPr>
              <a:t>Continuous  Signal</a:t>
            </a:r>
          </a:p>
        </p:txBody>
      </p:sp>
      <p:sp>
        <p:nvSpPr>
          <p:cNvPr id="52229" name="object 5"/>
          <p:cNvSpPr>
            <a:spLocks noChangeArrowheads="1"/>
          </p:cNvSpPr>
          <p:nvPr/>
        </p:nvSpPr>
        <p:spPr bwMode="auto">
          <a:xfrm>
            <a:off x="7342188" y="2433638"/>
            <a:ext cx="1316037" cy="269875"/>
          </a:xfrm>
          <a:custGeom>
            <a:avLst/>
            <a:gdLst>
              <a:gd name="T0" fmla="*/ 0 w 1447800"/>
              <a:gd name="T1" fmla="*/ 269875 h 304800"/>
              <a:gd name="T2" fmla="*/ 1316037 w 1447800"/>
              <a:gd name="T3" fmla="*/ 269875 h 304800"/>
              <a:gd name="T4" fmla="*/ 1316037 w 1447800"/>
              <a:gd name="T5" fmla="*/ 0 h 304800"/>
              <a:gd name="T6" fmla="*/ 0 w 1447800"/>
              <a:gd name="T7" fmla="*/ 0 h 304800"/>
              <a:gd name="T8" fmla="*/ 0 w 1447800"/>
              <a:gd name="T9" fmla="*/ 269875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7800"/>
              <a:gd name="T16" fmla="*/ 0 h 304800"/>
              <a:gd name="T17" fmla="*/ 1447800 w 14478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7800" h="304800">
                <a:moveTo>
                  <a:pt x="0" y="304800"/>
                </a:moveTo>
                <a:lnTo>
                  <a:pt x="1447800" y="304800"/>
                </a:lnTo>
                <a:lnTo>
                  <a:pt x="1447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6" name="object 6"/>
          <p:cNvSpPr txBox="1"/>
          <p:nvPr/>
        </p:nvSpPr>
        <p:spPr>
          <a:xfrm>
            <a:off x="7413625" y="2454275"/>
            <a:ext cx="1127125" cy="411163"/>
          </a:xfrm>
          <a:prstGeom prst="rect">
            <a:avLst/>
          </a:prstGeom>
        </p:spPr>
        <p:txBody>
          <a:bodyPr lIns="0" tIns="10252" rIns="0" bIns="0">
            <a:spAutoFit/>
          </a:bodyPr>
          <a:lstStyle/>
          <a:p>
            <a:pPr marL="11391">
              <a:spcBef>
                <a:spcPts val="81"/>
              </a:spcBef>
              <a:defRPr/>
            </a:pPr>
            <a:r>
              <a:rPr sz="1300" spc="-4" dirty="0">
                <a:latin typeface="Arial"/>
                <a:cs typeface="Arial"/>
              </a:rPr>
              <a:t>Sampling</a:t>
            </a:r>
            <a:r>
              <a:rPr sz="1300" spc="-54" dirty="0">
                <a:latin typeface="Arial"/>
                <a:cs typeface="Arial"/>
              </a:rPr>
              <a:t> </a:t>
            </a:r>
            <a:r>
              <a:rPr sz="1300" spc="-4" dirty="0">
                <a:latin typeface="Arial"/>
                <a:cs typeface="Arial"/>
              </a:rPr>
              <a:t>pulse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231" name="object 7"/>
          <p:cNvSpPr>
            <a:spLocks noChangeArrowheads="1"/>
          </p:cNvSpPr>
          <p:nvPr/>
        </p:nvSpPr>
        <p:spPr bwMode="auto">
          <a:xfrm>
            <a:off x="7342188" y="3979863"/>
            <a:ext cx="1316037" cy="269875"/>
          </a:xfrm>
          <a:custGeom>
            <a:avLst/>
            <a:gdLst>
              <a:gd name="T0" fmla="*/ 0 w 1447800"/>
              <a:gd name="T1" fmla="*/ 269875 h 304800"/>
              <a:gd name="T2" fmla="*/ 1316037 w 1447800"/>
              <a:gd name="T3" fmla="*/ 269875 h 304800"/>
              <a:gd name="T4" fmla="*/ 1316037 w 1447800"/>
              <a:gd name="T5" fmla="*/ 0 h 304800"/>
              <a:gd name="T6" fmla="*/ 0 w 1447800"/>
              <a:gd name="T7" fmla="*/ 0 h 304800"/>
              <a:gd name="T8" fmla="*/ 0 w 1447800"/>
              <a:gd name="T9" fmla="*/ 269875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7800"/>
              <a:gd name="T16" fmla="*/ 0 h 304800"/>
              <a:gd name="T17" fmla="*/ 1447800 w 144780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7800" h="304800">
                <a:moveTo>
                  <a:pt x="0" y="304800"/>
                </a:moveTo>
                <a:lnTo>
                  <a:pt x="1447800" y="304800"/>
                </a:lnTo>
                <a:lnTo>
                  <a:pt x="1447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8" name="object 8"/>
          <p:cNvSpPr txBox="1"/>
          <p:nvPr/>
        </p:nvSpPr>
        <p:spPr>
          <a:xfrm>
            <a:off x="7413625" y="4002088"/>
            <a:ext cx="1128713" cy="409575"/>
          </a:xfrm>
          <a:prstGeom prst="rect">
            <a:avLst/>
          </a:prstGeom>
        </p:spPr>
        <p:txBody>
          <a:bodyPr lIns="0" tIns="10252" rIns="0" bIns="0">
            <a:spAutoFit/>
          </a:bodyPr>
          <a:lstStyle/>
          <a:p>
            <a:pPr marL="11391">
              <a:spcBef>
                <a:spcPts val="81"/>
              </a:spcBef>
              <a:defRPr/>
            </a:pPr>
            <a:r>
              <a:rPr sz="1300" spc="-4" dirty="0">
                <a:latin typeface="Arial"/>
                <a:cs typeface="Arial"/>
              </a:rPr>
              <a:t>Sampled</a:t>
            </a:r>
            <a:r>
              <a:rPr sz="1300" spc="-54" dirty="0">
                <a:latin typeface="Arial"/>
                <a:cs typeface="Arial"/>
              </a:rPr>
              <a:t> </a:t>
            </a:r>
            <a:r>
              <a:rPr sz="1300" spc="-4" dirty="0">
                <a:latin typeface="Arial"/>
                <a:cs typeface="Arial"/>
              </a:rPr>
              <a:t>signal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233" name="object 9"/>
          <p:cNvSpPr>
            <a:spLocks noChangeArrowheads="1"/>
          </p:cNvSpPr>
          <p:nvPr/>
        </p:nvSpPr>
        <p:spPr bwMode="auto">
          <a:xfrm>
            <a:off x="7342188" y="5459413"/>
            <a:ext cx="1177925" cy="455612"/>
          </a:xfrm>
          <a:custGeom>
            <a:avLst/>
            <a:gdLst>
              <a:gd name="T0" fmla="*/ 0 w 1295400"/>
              <a:gd name="T1" fmla="*/ 455162 h 515620"/>
              <a:gd name="T2" fmla="*/ 1177925 w 1295400"/>
              <a:gd name="T3" fmla="*/ 455162 h 515620"/>
              <a:gd name="T4" fmla="*/ 1177925 w 1295400"/>
              <a:gd name="T5" fmla="*/ 0 h 515620"/>
              <a:gd name="T6" fmla="*/ 0 w 1295400"/>
              <a:gd name="T7" fmla="*/ 0 h 515620"/>
              <a:gd name="T8" fmla="*/ 0 w 1295400"/>
              <a:gd name="T9" fmla="*/ 455162 h 515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5400"/>
              <a:gd name="T16" fmla="*/ 0 h 515620"/>
              <a:gd name="T17" fmla="*/ 1295400 w 1295400"/>
              <a:gd name="T18" fmla="*/ 515620 h 515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5400" h="515620">
                <a:moveTo>
                  <a:pt x="0" y="515111"/>
                </a:moveTo>
                <a:lnTo>
                  <a:pt x="1295400" y="515111"/>
                </a:lnTo>
                <a:lnTo>
                  <a:pt x="1295400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2234" name="object 10"/>
          <p:cNvSpPr txBox="1">
            <a:spLocks noChangeArrowheads="1"/>
          </p:cNvSpPr>
          <p:nvPr/>
        </p:nvSpPr>
        <p:spPr bwMode="auto">
          <a:xfrm>
            <a:off x="7413625" y="5480050"/>
            <a:ext cx="9747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252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75"/>
              </a:spcBef>
            </a:pPr>
            <a:r>
              <a:rPr lang="en-US" sz="1300">
                <a:latin typeface="Arial" charset="0"/>
                <a:cs typeface="Arial" charset="0"/>
              </a:rPr>
              <a:t>Sampled and  held signal</a:t>
            </a:r>
          </a:p>
        </p:txBody>
      </p:sp>
      <p:sp>
        <p:nvSpPr>
          <p:cNvPr id="52235" name="object 11"/>
          <p:cNvSpPr txBox="1">
            <a:spLocks noChangeArrowheads="1"/>
          </p:cNvSpPr>
          <p:nvPr/>
        </p:nvSpPr>
        <p:spPr bwMode="auto">
          <a:xfrm>
            <a:off x="625475" y="3611563"/>
            <a:ext cx="37258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5818" rIns="0" bIns="0">
            <a:spAutoFit/>
          </a:bodyPr>
          <a:lstStyle>
            <a:lvl1pPr marL="319088" indent="-307975"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lnSpc>
                <a:spcPts val="2713"/>
              </a:lnSpc>
              <a:spcBef>
                <a:spcPts val="438"/>
              </a:spcBef>
              <a:buClr>
                <a:srgbClr val="434DD6"/>
              </a:buClr>
              <a:buSzPct val="61000"/>
              <a:buFont typeface="Wingdings" pitchFamily="2" charset="2"/>
              <a:buChar char=""/>
            </a:pPr>
            <a:r>
              <a:rPr lang="en-US" sz="2500">
                <a:latin typeface="Arial" charset="0"/>
                <a:cs typeface="Arial" charset="0"/>
              </a:rPr>
              <a:t>Minimum sampling rate  should be at least twice  the highest data  frequency of the analog  signal</a:t>
            </a:r>
          </a:p>
        </p:txBody>
      </p:sp>
      <p:sp>
        <p:nvSpPr>
          <p:cNvPr id="52236" name="object 12"/>
          <p:cNvSpPr txBox="1">
            <a:spLocks noChangeArrowheads="1"/>
          </p:cNvSpPr>
          <p:nvPr/>
        </p:nvSpPr>
        <p:spPr bwMode="auto">
          <a:xfrm>
            <a:off x="693738" y="2200275"/>
            <a:ext cx="3706812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5818" rIns="0" bIns="0">
            <a:spAutoFit/>
          </a:bodyPr>
          <a:lstStyle>
            <a:lvl1pPr marL="319088" indent="-307975"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lnSpc>
                <a:spcPts val="2713"/>
              </a:lnSpc>
              <a:spcBef>
                <a:spcPts val="438"/>
              </a:spcBef>
              <a:buClr>
                <a:srgbClr val="434DD6"/>
              </a:buClr>
              <a:buSzPct val="61000"/>
              <a:buFont typeface="Wingdings" pitchFamily="2" charset="2"/>
              <a:buChar char=""/>
            </a:pPr>
            <a:r>
              <a:rPr lang="en-US" sz="2500">
                <a:latin typeface="Arial" charset="0"/>
                <a:cs typeface="Arial" charset="0"/>
              </a:rPr>
              <a:t>Holding signal benefits  the accuracy of the A/D  conversion</a:t>
            </a:r>
          </a:p>
        </p:txBody>
      </p:sp>
      <p:sp>
        <p:nvSpPr>
          <p:cNvPr id="52237" name="object 13"/>
          <p:cNvSpPr>
            <a:spLocks noGrp="1"/>
          </p:cNvSpPr>
          <p:nvPr>
            <p:ph type="title"/>
          </p:nvPr>
        </p:nvSpPr>
        <p:spPr>
          <a:xfrm>
            <a:off x="1263650" y="336550"/>
            <a:ext cx="2851150" cy="1290638"/>
          </a:xfrm>
        </p:spPr>
        <p:txBody>
          <a:bodyPr tIns="11961">
            <a:spAutoFit/>
          </a:bodyPr>
          <a:lstStyle/>
          <a:p>
            <a:pPr marL="11113" eaLnBrk="1" hangingPunct="1">
              <a:spcBef>
                <a:spcPts val="100"/>
              </a:spcBef>
            </a:pPr>
            <a:r>
              <a:rPr lang="en-US" sz="4000" smtClean="0">
                <a:solidFill>
                  <a:srgbClr val="002060"/>
                </a:solidFill>
              </a:rPr>
              <a:t>Sampling and  Holding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609600"/>
            <a:ext cx="6704013" cy="733425"/>
          </a:xfrm>
        </p:spPr>
        <p:txBody>
          <a:bodyPr tIns="10252" rtlCol="0">
            <a:spAutoFit/>
          </a:bodyPr>
          <a:lstStyle/>
          <a:p>
            <a:pPr marL="11391" defTabSz="913651" eaLnBrk="1" fontAlgn="auto" hangingPunct="1">
              <a:spcBef>
                <a:spcPts val="81"/>
              </a:spcBef>
              <a:spcAft>
                <a:spcPts val="0"/>
              </a:spcAft>
              <a:defRPr/>
            </a:pPr>
            <a:r>
              <a:rPr spc="-4" dirty="0" smtClean="0">
                <a:solidFill>
                  <a:srgbClr val="002060"/>
                </a:solidFill>
              </a:rPr>
              <a:t>Quantizing and</a:t>
            </a:r>
            <a:r>
              <a:rPr spc="-58" dirty="0" smtClean="0">
                <a:solidFill>
                  <a:srgbClr val="002060"/>
                </a:solidFill>
              </a:rPr>
              <a:t> </a:t>
            </a:r>
            <a:r>
              <a:rPr spc="-4" dirty="0" smtClean="0">
                <a:solidFill>
                  <a:srgbClr val="002060"/>
                </a:solidFill>
              </a:rPr>
              <a:t>Encoding</a:t>
            </a:r>
          </a:p>
        </p:txBody>
      </p:sp>
      <p:sp>
        <p:nvSpPr>
          <p:cNvPr id="53251" name="object 3"/>
          <p:cNvSpPr txBox="1">
            <a:spLocks noChangeArrowheads="1"/>
          </p:cNvSpPr>
          <p:nvPr/>
        </p:nvSpPr>
        <p:spPr bwMode="auto">
          <a:xfrm>
            <a:off x="901700" y="1779588"/>
            <a:ext cx="75501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607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ts val="525"/>
              </a:spcBef>
            </a:pPr>
            <a:r>
              <a:rPr lang="en-US" sz="2200">
                <a:latin typeface="Arial" charset="0"/>
                <a:cs typeface="Arial" charset="0"/>
              </a:rPr>
              <a:t>Resolution:</a:t>
            </a:r>
          </a:p>
          <a:p>
            <a:pPr algn="just" eaLnBrk="1" hangingPunct="1">
              <a:spcBef>
                <a:spcPts val="425"/>
              </a:spcBef>
            </a:pPr>
            <a:r>
              <a:rPr lang="en-US" sz="2200">
                <a:latin typeface="Arial" charset="0"/>
                <a:cs typeface="Arial" charset="0"/>
              </a:rPr>
              <a:t>The smallest change in analog signal that will result in a change in  the digital output.</a:t>
            </a:r>
          </a:p>
        </p:txBody>
      </p:sp>
      <p:sp>
        <p:nvSpPr>
          <p:cNvPr id="53252" name="object 4"/>
          <p:cNvSpPr txBox="1">
            <a:spLocks noChangeArrowheads="1"/>
          </p:cNvSpPr>
          <p:nvPr/>
        </p:nvSpPr>
        <p:spPr bwMode="auto">
          <a:xfrm>
            <a:off x="685800" y="3786188"/>
            <a:ext cx="79248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6070" rIns="0" bIns="0">
            <a:spAutoFit/>
          </a:bodyPr>
          <a:lstStyle>
            <a:lvl1pPr marL="517525">
              <a:tabLst>
                <a:tab pos="7953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7953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7953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7953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7953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953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953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953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953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ts val="525"/>
              </a:spcBef>
            </a:pPr>
            <a:r>
              <a:rPr lang="en-US" sz="2200">
                <a:latin typeface="Arial" charset="0"/>
              </a:rPr>
              <a:t>V</a:t>
            </a:r>
            <a:r>
              <a:rPr lang="en-US" sz="2200" baseline="-25000">
                <a:latin typeface="Arial" charset="0"/>
              </a:rPr>
              <a:t>r</a:t>
            </a:r>
            <a:r>
              <a:rPr lang="en-US" sz="2200">
                <a:latin typeface="Arial" charset="0"/>
              </a:rPr>
              <a:t> </a:t>
            </a:r>
            <a:r>
              <a:rPr lang="en-US" sz="2200">
                <a:latin typeface="Arial" charset="0"/>
                <a:cs typeface="Arial" charset="0"/>
              </a:rPr>
              <a:t>= Reference voltage range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200">
                <a:latin typeface="Arial" charset="0"/>
                <a:cs typeface="Arial" charset="0"/>
              </a:rPr>
              <a:t>N = Number of bits in digital output.  2</a:t>
            </a:r>
            <a:r>
              <a:rPr lang="en-US" sz="2200" baseline="26000">
                <a:latin typeface="Arial" charset="0"/>
                <a:cs typeface="Arial" charset="0"/>
              </a:rPr>
              <a:t>N </a:t>
            </a:r>
            <a:r>
              <a:rPr lang="en-US" sz="2200">
                <a:latin typeface="Arial" charset="0"/>
                <a:cs typeface="Arial" charset="0"/>
              </a:rPr>
              <a:t>= Number of states.</a:t>
            </a:r>
          </a:p>
          <a:p>
            <a:pPr algn="just" eaLnBrk="1" hangingPunct="1">
              <a:spcBef>
                <a:spcPts val="425"/>
              </a:spcBef>
            </a:pPr>
            <a:r>
              <a:rPr lang="en-US" sz="2200">
                <a:latin typeface="Arial" charset="0"/>
                <a:cs typeface="Arial" charset="0"/>
              </a:rPr>
              <a:t>∆V = Resolution</a:t>
            </a:r>
          </a:p>
          <a:p>
            <a:pPr algn="just" eaLnBrk="1" hangingPunct="1"/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200">
                <a:latin typeface="Arial" charset="0"/>
                <a:cs typeface="Arial" charset="0"/>
              </a:rPr>
              <a:t>The resolution represents the quantization error inherent in the  conversion of the signal to digital form</a:t>
            </a:r>
          </a:p>
        </p:txBody>
      </p:sp>
      <p:sp>
        <p:nvSpPr>
          <p:cNvPr id="53253" name="object 5"/>
          <p:cNvSpPr>
            <a:spLocks noChangeArrowheads="1"/>
          </p:cNvSpPr>
          <p:nvPr/>
        </p:nvSpPr>
        <p:spPr bwMode="auto">
          <a:xfrm>
            <a:off x="3703638" y="3227388"/>
            <a:ext cx="384175" cy="0"/>
          </a:xfrm>
          <a:custGeom>
            <a:avLst/>
            <a:gdLst>
              <a:gd name="T0" fmla="*/ 0 w 421639"/>
              <a:gd name="T1" fmla="*/ 383835 w 421639"/>
              <a:gd name="T2" fmla="*/ 0 60000 65536"/>
              <a:gd name="T3" fmla="*/ 0 60000 65536"/>
              <a:gd name="T4" fmla="*/ 0 w 421639"/>
              <a:gd name="T5" fmla="*/ 421639 w 42163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21639">
                <a:moveTo>
                  <a:pt x="0" y="0"/>
                </a:moveTo>
                <a:lnTo>
                  <a:pt x="421266" y="0"/>
                </a:lnTo>
              </a:path>
            </a:pathLst>
          </a:custGeom>
          <a:noFill/>
          <a:ln w="1375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6" name="object 6"/>
          <p:cNvSpPr txBox="1"/>
          <p:nvPr/>
        </p:nvSpPr>
        <p:spPr>
          <a:xfrm>
            <a:off x="3657600" y="3160713"/>
            <a:ext cx="307975" cy="371475"/>
          </a:xfrm>
          <a:prstGeom prst="rect">
            <a:avLst/>
          </a:prstGeom>
        </p:spPr>
        <p:txBody>
          <a:bodyPr lIns="0" tIns="10822" rIns="0" bIns="0">
            <a:spAutoFit/>
          </a:bodyPr>
          <a:lstStyle/>
          <a:p>
            <a:pPr marL="11391">
              <a:spcBef>
                <a:spcPts val="85"/>
              </a:spcBef>
              <a:defRPr/>
            </a:pPr>
            <a:r>
              <a:rPr sz="3500" spc="181" baseline="-24572">
                <a:latin typeface="Times New Roman"/>
                <a:cs typeface="Times New Roman"/>
              </a:rPr>
              <a:t>2</a:t>
            </a:r>
            <a:r>
              <a:rPr sz="1300" i="1" spc="18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600" y="2982913"/>
            <a:ext cx="1974850" cy="369887"/>
          </a:xfrm>
          <a:prstGeom prst="rect">
            <a:avLst/>
          </a:prstGeom>
        </p:spPr>
        <p:txBody>
          <a:bodyPr lIns="0" tIns="10822" rIns="0" bIns="0">
            <a:spAutoFit/>
          </a:bodyPr>
          <a:lstStyle/>
          <a:p>
            <a:pPr marL="11391">
              <a:spcBef>
                <a:spcPts val="85"/>
              </a:spcBef>
              <a:defRPr/>
            </a:pPr>
            <a:r>
              <a:rPr lang="en-US" sz="2300" i="1" spc="332" dirty="0">
                <a:latin typeface="Symbol"/>
                <a:cs typeface="Times New Roman"/>
                <a:sym typeface="Symbol"/>
              </a:rPr>
              <a:t></a:t>
            </a:r>
            <a:r>
              <a:rPr sz="2300" i="1" spc="332">
                <a:latin typeface="Times New Roman"/>
                <a:cs typeface="Times New Roman"/>
              </a:rPr>
              <a:t>V </a:t>
            </a:r>
            <a:r>
              <a:rPr sz="2300" spc="9">
                <a:latin typeface="Symbol"/>
                <a:cs typeface="Symbol"/>
              </a:rPr>
              <a:t></a:t>
            </a:r>
            <a:r>
              <a:rPr sz="2300" spc="130">
                <a:latin typeface="Times New Roman"/>
                <a:cs typeface="Times New Roman"/>
              </a:rPr>
              <a:t> </a:t>
            </a:r>
            <a:r>
              <a:rPr sz="3500" i="1" spc="-47" baseline="35256">
                <a:latin typeface="Times New Roman"/>
                <a:cs typeface="Times New Roman"/>
              </a:rPr>
              <a:t>V</a:t>
            </a:r>
            <a:r>
              <a:rPr sz="2000" i="1" spc="-47" baseline="35185">
                <a:latin typeface="Times New Roman"/>
                <a:cs typeface="Times New Roman"/>
              </a:rPr>
              <a:t>r</a:t>
            </a:r>
            <a:endParaRPr sz="2000" baseline="35185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bject 10"/>
          <p:cNvSpPr>
            <a:spLocks noChangeArrowheads="1"/>
          </p:cNvSpPr>
          <p:nvPr/>
        </p:nvSpPr>
        <p:spPr bwMode="auto">
          <a:xfrm>
            <a:off x="7480300" y="1774825"/>
            <a:ext cx="1039813" cy="376238"/>
          </a:xfrm>
          <a:custGeom>
            <a:avLst/>
            <a:gdLst>
              <a:gd name="T0" fmla="*/ 0 w 1143000"/>
              <a:gd name="T1" fmla="*/ 376239 h 426719"/>
              <a:gd name="T2" fmla="*/ 1039813 w 1143000"/>
              <a:gd name="T3" fmla="*/ 376239 h 426719"/>
              <a:gd name="T4" fmla="*/ 1039813 w 1143000"/>
              <a:gd name="T5" fmla="*/ 0 h 426719"/>
              <a:gd name="T6" fmla="*/ 0 w 1143000"/>
              <a:gd name="T7" fmla="*/ 0 h 426719"/>
              <a:gd name="T8" fmla="*/ 0 w 1143000"/>
              <a:gd name="T9" fmla="*/ 376239 h 426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000"/>
              <a:gd name="T16" fmla="*/ 0 h 426719"/>
              <a:gd name="T17" fmla="*/ 1143000 w 1143000"/>
              <a:gd name="T18" fmla="*/ 426719 h 426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000" h="426719">
                <a:moveTo>
                  <a:pt x="0" y="426720"/>
                </a:moveTo>
                <a:lnTo>
                  <a:pt x="1143000" y="426720"/>
                </a:lnTo>
                <a:lnTo>
                  <a:pt x="1143000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4275" name="object 12"/>
          <p:cNvSpPr>
            <a:spLocks noChangeArrowheads="1"/>
          </p:cNvSpPr>
          <p:nvPr/>
        </p:nvSpPr>
        <p:spPr bwMode="auto">
          <a:xfrm>
            <a:off x="6442075" y="1763713"/>
            <a:ext cx="1038225" cy="188912"/>
          </a:xfrm>
          <a:custGeom>
            <a:avLst/>
            <a:gdLst>
              <a:gd name="T0" fmla="*/ 0 w 1143000"/>
              <a:gd name="T1" fmla="*/ 188912 h 213360"/>
              <a:gd name="T2" fmla="*/ 1038225 w 1143000"/>
              <a:gd name="T3" fmla="*/ 188912 h 213360"/>
              <a:gd name="T4" fmla="*/ 1038225 w 1143000"/>
              <a:gd name="T5" fmla="*/ 0 h 213360"/>
              <a:gd name="T6" fmla="*/ 0 w 1143000"/>
              <a:gd name="T7" fmla="*/ 0 h 213360"/>
              <a:gd name="T8" fmla="*/ 0 w 1143000"/>
              <a:gd name="T9" fmla="*/ 188912 h 213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000"/>
              <a:gd name="T16" fmla="*/ 0 h 213360"/>
              <a:gd name="T17" fmla="*/ 1143000 w 1143000"/>
              <a:gd name="T18" fmla="*/ 213360 h 213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000" h="213360">
                <a:moveTo>
                  <a:pt x="0" y="213360"/>
                </a:moveTo>
                <a:lnTo>
                  <a:pt x="1143000" y="213360"/>
                </a:lnTo>
                <a:lnTo>
                  <a:pt x="114300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4276" name="object 13"/>
          <p:cNvSpPr txBox="1">
            <a:spLocks noChangeArrowheads="1"/>
          </p:cNvSpPr>
          <p:nvPr/>
        </p:nvSpPr>
        <p:spPr bwMode="auto">
          <a:xfrm>
            <a:off x="693738" y="1898650"/>
            <a:ext cx="4030662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903" rIns="0" bIns="0">
            <a:spAutoFit/>
          </a:bodyPr>
          <a:lstStyle>
            <a:lvl1pPr marL="333375" indent="-322263">
              <a:tabLst>
                <a:tab pos="3333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3333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3333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3333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3333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Char char="•"/>
            </a:pPr>
            <a:r>
              <a:rPr lang="en-US" sz="2200" b="1">
                <a:latin typeface="Arial" charset="0"/>
                <a:cs typeface="Arial" charset="0"/>
              </a:rPr>
              <a:t>Quantizing: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200">
                <a:latin typeface="Arial" charset="0"/>
                <a:cs typeface="Arial" charset="0"/>
              </a:rPr>
              <a:t>	Partitioning the reference signal  range into a number of discrete  quanta, then matching the input  signal to the correct quantum.</a:t>
            </a:r>
          </a:p>
          <a:p>
            <a:pPr algn="just" eaLnBrk="1" hangingPunct="1">
              <a:spcBef>
                <a:spcPts val="500"/>
              </a:spcBef>
              <a:buFontTx/>
              <a:buChar char="•"/>
            </a:pPr>
            <a:r>
              <a:rPr lang="en-US" sz="2200" b="1">
                <a:latin typeface="Arial" charset="0"/>
                <a:cs typeface="Arial" charset="0"/>
              </a:rPr>
              <a:t>Encoding:</a:t>
            </a:r>
          </a:p>
          <a:p>
            <a:pPr algn="just" eaLnBrk="1" hangingPunct="1">
              <a:spcBef>
                <a:spcPts val="500"/>
              </a:spcBef>
            </a:pPr>
            <a:r>
              <a:rPr lang="en-US" sz="2200" b="1">
                <a:latin typeface="Arial" charset="0"/>
                <a:cs typeface="Arial" charset="0"/>
              </a:rPr>
              <a:t>	</a:t>
            </a:r>
            <a:r>
              <a:rPr lang="en-US" sz="2200">
                <a:latin typeface="Arial" charset="0"/>
                <a:cs typeface="Arial" charset="0"/>
              </a:rPr>
              <a:t>Assigning a unique digital code  to each quantum, then  allocating the digital code to the  input signal</a:t>
            </a:r>
            <a:r>
              <a:rPr lang="en-US" sz="120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378450"/>
            <a:ext cx="3740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5242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0719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900" smtClean="0"/>
              <a:t>The number of possible states that the converter can output is: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900" smtClean="0"/>
              <a:t>	N=2</a:t>
            </a:r>
            <a:r>
              <a:rPr lang="en-US" sz="2900" baseline="30000" smtClean="0"/>
              <a:t>n</a:t>
            </a:r>
            <a:r>
              <a:rPr lang="en-US" sz="2900" smtClean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900" smtClean="0"/>
              <a:t>where n is the number of bits in the AD converter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9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900" smtClean="0"/>
              <a:t>Example: For a 3 bit A/D converter, N=2</a:t>
            </a:r>
            <a:r>
              <a:rPr lang="en-US" sz="2900" baseline="30000" smtClean="0"/>
              <a:t>3</a:t>
            </a:r>
            <a:r>
              <a:rPr lang="en-US" sz="2900" smtClean="0"/>
              <a:t>=8.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9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900" smtClean="0"/>
              <a:t>Analog quantization size: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900" smtClean="0"/>
              <a:t>Q=(V</a:t>
            </a:r>
            <a:r>
              <a:rPr lang="en-US" sz="2000" smtClean="0"/>
              <a:t>max</a:t>
            </a:r>
            <a:r>
              <a:rPr lang="en-US" sz="2900" smtClean="0"/>
              <a:t>-V</a:t>
            </a:r>
            <a:r>
              <a:rPr lang="en-US" sz="2000" smtClean="0"/>
              <a:t>min</a:t>
            </a:r>
            <a:r>
              <a:rPr lang="en-US" sz="2900" smtClean="0"/>
              <a:t>)/N = (10V – 0V)/8 = </a:t>
            </a:r>
            <a:r>
              <a:rPr lang="en-US" sz="2900" smtClean="0">
                <a:solidFill>
                  <a:srgbClr val="FF0000"/>
                </a:solidFill>
              </a:rPr>
              <a:t>1.25V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6188" y="944563"/>
            <a:ext cx="6754812" cy="673100"/>
          </a:xfrm>
        </p:spPr>
        <p:txBody>
          <a:bodyPr tIns="10253" rtlCol="0">
            <a:spAutoFit/>
          </a:bodyPr>
          <a:lstStyle/>
          <a:p>
            <a:pPr marL="11392" defTabSz="913651" eaLnBrk="1" fontAlgn="auto" hangingPunct="1">
              <a:spcBef>
                <a:spcPts val="81"/>
              </a:spcBef>
              <a:spcAft>
                <a:spcPts val="0"/>
              </a:spcAft>
              <a:tabLst>
                <a:tab pos="2768494" algn="l"/>
              </a:tabLst>
              <a:defRPr/>
            </a:pPr>
            <a:r>
              <a:rPr sz="4000" spc="-4" dirty="0" smtClean="0">
                <a:solidFill>
                  <a:srgbClr val="002060"/>
                </a:solidFill>
              </a:rPr>
              <a:t>Accuracy</a:t>
            </a:r>
            <a:r>
              <a:rPr sz="4000" spc="4" dirty="0" smtClean="0">
                <a:solidFill>
                  <a:srgbClr val="002060"/>
                </a:solidFill>
              </a:rPr>
              <a:t> </a:t>
            </a:r>
            <a:r>
              <a:rPr sz="4000" spc="-4" dirty="0" smtClean="0">
                <a:solidFill>
                  <a:srgbClr val="002060"/>
                </a:solidFill>
              </a:rPr>
              <a:t>of</a:t>
            </a:r>
            <a:r>
              <a:rPr lang="en-US" sz="4000" spc="-4" dirty="0" smtClean="0">
                <a:solidFill>
                  <a:srgbClr val="002060"/>
                </a:solidFill>
              </a:rPr>
              <a:t> </a:t>
            </a:r>
            <a:r>
              <a:rPr sz="4000" spc="-4" dirty="0" smtClean="0">
                <a:solidFill>
                  <a:srgbClr val="002060"/>
                </a:solidFill>
              </a:rPr>
              <a:t>A/D</a:t>
            </a:r>
            <a:r>
              <a:rPr sz="4000" spc="-72" dirty="0" smtClean="0">
                <a:solidFill>
                  <a:srgbClr val="002060"/>
                </a:solidFill>
              </a:rPr>
              <a:t> </a:t>
            </a:r>
            <a:r>
              <a:rPr sz="4000" spc="-4" dirty="0" smtClean="0">
                <a:solidFill>
                  <a:srgbClr val="002060"/>
                </a:solidFill>
              </a:rPr>
              <a:t>Conversion</a:t>
            </a:r>
          </a:p>
        </p:txBody>
      </p:sp>
      <p:sp>
        <p:nvSpPr>
          <p:cNvPr id="56323" name="object 3"/>
          <p:cNvSpPr txBox="1">
            <a:spLocks noChangeArrowheads="1"/>
          </p:cNvSpPr>
          <p:nvPr/>
        </p:nvSpPr>
        <p:spPr bwMode="auto">
          <a:xfrm>
            <a:off x="1066800" y="2200275"/>
            <a:ext cx="7010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926" rIns="0" bIns="0">
            <a:spAutoFit/>
          </a:bodyPr>
          <a:lstStyle>
            <a:lvl1pPr marL="319088" indent="-307975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lnSpc>
                <a:spcPts val="2350"/>
              </a:lnSpc>
              <a:spcBef>
                <a:spcPts val="188"/>
              </a:spcBef>
            </a:pPr>
            <a:r>
              <a:rPr lang="en-US" sz="2400">
                <a:latin typeface="Arial" charset="0"/>
                <a:cs typeface="Arial" charset="0"/>
              </a:rPr>
              <a:t>	There are two ways to best improve the accuracy of A/D  conversion:</a:t>
            </a:r>
          </a:p>
          <a:p>
            <a:pPr algn="just" eaLnBrk="1" hangingPunct="1">
              <a:spcBef>
                <a:spcPts val="38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434DD6"/>
              </a:buClr>
              <a:buSzPct val="59000"/>
              <a:buFont typeface="Wingdings" pitchFamily="2" charset="2"/>
              <a:buChar char=""/>
            </a:pPr>
            <a:r>
              <a:rPr lang="en-US" sz="2400">
                <a:latin typeface="Arial" charset="0"/>
                <a:cs typeface="Arial" charset="0"/>
              </a:rPr>
              <a:t>increasing the resolution which improves the accuracy in  measuring the amplitude of the analog signal.</a:t>
            </a:r>
          </a:p>
          <a:p>
            <a:pPr algn="just" eaLnBrk="1" hangingPunct="1">
              <a:spcBef>
                <a:spcPts val="50"/>
              </a:spcBef>
              <a:buClr>
                <a:srgbClr val="434DD6"/>
              </a:buClr>
              <a:buFont typeface="Wingdings" pitchFamily="2" charset="2"/>
              <a:buChar char="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434DD6"/>
              </a:buClr>
              <a:buSzPct val="59000"/>
              <a:buFont typeface="Wingdings" pitchFamily="2" charset="2"/>
              <a:buChar char=""/>
            </a:pPr>
            <a:r>
              <a:rPr lang="en-US" sz="2400">
                <a:latin typeface="Arial" charset="0"/>
                <a:cs typeface="Arial" charset="0"/>
              </a:rPr>
              <a:t>increasing the sampling rate which increases the  maximum frequency that can be measured.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bject 3"/>
          <p:cNvSpPr>
            <a:spLocks noChangeArrowheads="1"/>
          </p:cNvSpPr>
          <p:nvPr/>
        </p:nvSpPr>
        <p:spPr bwMode="auto">
          <a:xfrm>
            <a:off x="808038" y="3021013"/>
            <a:ext cx="3519487" cy="19605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7" name="object 4"/>
          <p:cNvSpPr txBox="1">
            <a:spLocks noChangeArrowheads="1"/>
          </p:cNvSpPr>
          <p:nvPr/>
        </p:nvSpPr>
        <p:spPr bwMode="auto">
          <a:xfrm>
            <a:off x="566738" y="2903538"/>
            <a:ext cx="3800475" cy="1936750"/>
          </a:xfrm>
          <a:prstGeom prst="rect">
            <a:avLst/>
          </a:prstGeom>
          <a:noFill/>
          <a:ln w="12836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"/>
              </a:spcBef>
            </a:pPr>
            <a:endParaRPr lang="en-US" sz="13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39" y="3760137"/>
            <a:ext cx="218008" cy="801781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1392">
              <a:lnSpc>
                <a:spcPts val="1665"/>
              </a:lnSpc>
              <a:defRPr/>
            </a:pPr>
            <a:r>
              <a:rPr sz="1400" spc="-4" dirty="0">
                <a:latin typeface="Times New Roman"/>
                <a:cs typeface="Times New Roman"/>
              </a:rPr>
              <a:t>Resolution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7349" name="object 6"/>
          <p:cNvSpPr>
            <a:spLocks noChangeArrowheads="1"/>
          </p:cNvSpPr>
          <p:nvPr/>
        </p:nvSpPr>
        <p:spPr bwMode="auto">
          <a:xfrm>
            <a:off x="4832350" y="3079750"/>
            <a:ext cx="3589338" cy="1952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0" name="object 7"/>
          <p:cNvSpPr txBox="1">
            <a:spLocks noChangeArrowheads="1"/>
          </p:cNvSpPr>
          <p:nvPr/>
        </p:nvSpPr>
        <p:spPr bwMode="auto">
          <a:xfrm>
            <a:off x="4576763" y="2909888"/>
            <a:ext cx="3902075" cy="1984375"/>
          </a:xfrm>
          <a:prstGeom prst="rect">
            <a:avLst/>
          </a:prstGeom>
          <a:noFill/>
          <a:ln w="1269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7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8413" y="3881161"/>
            <a:ext cx="218008" cy="801781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1392">
              <a:lnSpc>
                <a:spcPts val="1665"/>
              </a:lnSpc>
              <a:defRPr/>
            </a:pPr>
            <a:r>
              <a:rPr sz="1400" spc="-4" dirty="0">
                <a:latin typeface="Times New Roman"/>
                <a:cs typeface="Times New Roman"/>
              </a:rPr>
              <a:t>Resolution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7775" y="1925638"/>
            <a:ext cx="5895975" cy="455612"/>
          </a:xfrm>
          <a:prstGeom prst="rect">
            <a:avLst/>
          </a:prstGeom>
        </p:spPr>
        <p:txBody>
          <a:bodyPr lIns="0" tIns="10253" rIns="0" bIns="0">
            <a:spAutoFit/>
          </a:bodyPr>
          <a:lstStyle/>
          <a:p>
            <a:pPr marL="320143" indent="-308749">
              <a:spcBef>
                <a:spcPts val="81"/>
              </a:spcBef>
              <a:buClr>
                <a:srgbClr val="434DD6"/>
              </a:buClr>
              <a:buSzPct val="59375"/>
              <a:buFont typeface="Wingdings"/>
              <a:buChar char=""/>
              <a:tabLst>
                <a:tab pos="320713" algn="l"/>
                <a:tab pos="3975581" algn="l"/>
              </a:tabLst>
              <a:defRPr/>
            </a:pPr>
            <a:r>
              <a:rPr sz="2900" spc="-4" dirty="0">
                <a:latin typeface="Arial"/>
                <a:cs typeface="Arial"/>
              </a:rPr>
              <a:t>Low</a:t>
            </a:r>
            <a:r>
              <a:rPr sz="2900" spc="18" dirty="0">
                <a:latin typeface="Arial"/>
                <a:cs typeface="Arial"/>
              </a:rPr>
              <a:t> </a:t>
            </a:r>
            <a:r>
              <a:rPr sz="2900" spc="-4" dirty="0">
                <a:latin typeface="Arial"/>
                <a:cs typeface="Arial"/>
              </a:rPr>
              <a:t>Accuracy	</a:t>
            </a:r>
            <a:r>
              <a:rPr sz="1700" spc="-4" dirty="0">
                <a:solidFill>
                  <a:srgbClr val="434DD6"/>
                </a:solidFill>
                <a:latin typeface="Wingdings"/>
                <a:cs typeface="Wingdings"/>
              </a:rPr>
              <a:t></a:t>
            </a:r>
            <a:r>
              <a:rPr sz="1700" spc="228" dirty="0">
                <a:solidFill>
                  <a:srgbClr val="434DD6"/>
                </a:solidFill>
                <a:latin typeface="Times New Roman"/>
                <a:cs typeface="Times New Roman"/>
              </a:rPr>
              <a:t> </a:t>
            </a:r>
            <a:r>
              <a:rPr sz="2900" spc="-4" dirty="0">
                <a:latin typeface="Arial"/>
                <a:cs typeface="Arial"/>
              </a:rPr>
              <a:t>Improved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just"/>
            <a:r>
              <a:rPr lang="en-US" sz="3000" smtClean="0"/>
              <a:t>Figure shows how ADCs and DACs function as interfaces between a completely digital system such as digital computer and the analog world.</a:t>
            </a:r>
            <a:endParaRPr lang="en-IN" sz="3000" smtClean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059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A/D Converter Types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3000" smtClean="0"/>
              <a:t>Flash type A/D Converter</a:t>
            </a:r>
          </a:p>
          <a:p>
            <a:pPr lvl="1" eaLnBrk="1" hangingPunct="1">
              <a:buFont typeface="Arial" charset="0"/>
              <a:buNone/>
            </a:pPr>
            <a:endParaRPr lang="en-US" sz="30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000" smtClean="0"/>
              <a:t>Delta-Sigma type A/D Converter</a:t>
            </a:r>
          </a:p>
          <a:p>
            <a:pPr lvl="1" eaLnBrk="1" hangingPunct="1">
              <a:buFont typeface="Arial" charset="0"/>
              <a:buNone/>
            </a:pPr>
            <a:endParaRPr lang="en-US" sz="30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000" smtClean="0"/>
              <a:t>Dual-Slope type A/D Converter</a:t>
            </a:r>
          </a:p>
          <a:p>
            <a:pPr lvl="1" eaLnBrk="1" hangingPunct="1">
              <a:buFont typeface="Arial" charset="0"/>
              <a:buNone/>
            </a:pPr>
            <a:endParaRPr lang="en-US" sz="30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000" smtClean="0"/>
              <a:t>Successive-Approximation type A/D Converter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Flash type A/D Converter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000" smtClean="0"/>
              <a:t>Consists of a series of comparators, each one comparing the input signal to a unique reference voltage.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3000" smtClean="0"/>
          </a:p>
          <a:p>
            <a:pPr algn="just" eaLnBrk="1" hangingPunct="1"/>
            <a:r>
              <a:rPr lang="en-US" sz="3000" smtClean="0"/>
              <a:t>The comparator outputs connect to the inputs of a priority encoder circuit, which produces a binary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4724400" cy="5873750"/>
          </a:xfrm>
          <a:noFill/>
        </p:spPr>
      </p:pic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49815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000" smtClean="0"/>
              <a:t>As the analog input voltage exceeds the reference voltage at each comparator, the comparator outputs will sequentially saturate to a high state.</a:t>
            </a:r>
          </a:p>
          <a:p>
            <a:pPr algn="just" eaLnBrk="1" hangingPunct="1">
              <a:buFont typeface="Arial" charset="0"/>
              <a:buNone/>
            </a:pPr>
            <a:endParaRPr lang="en-US" sz="3000" smtClean="0"/>
          </a:p>
          <a:p>
            <a:pPr algn="just" eaLnBrk="1" hangingPunct="1"/>
            <a:r>
              <a:rPr lang="en-US" sz="3000" smtClean="0"/>
              <a:t>The priority encoder generates a binary number based on the highest-order active input, ignoring all other active inputs.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Advantages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mtClean="0"/>
              <a:t>Simplest in terms of operational theory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mtClean="0"/>
              <a:t>Most efficient in terms of speed, very fast 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100" smtClean="0"/>
              <a:t>limited only in terms of comparator and gate propagation delays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2467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accent1"/>
                </a:solidFill>
              </a:rPr>
              <a:t>Disadvantages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mtClean="0"/>
              <a:t>Lower resolution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mtClean="0"/>
              <a:t>Expensive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mtClean="0"/>
              <a:t>For each additional output bit, the number of comparators is doubled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100" smtClean="0"/>
              <a:t>i.e. for 8 bits, 256 comparators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Sigma-Delta type A/D Converter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Over sampled input signal goes to the integrator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Output of integration is compared to GND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Iterates to produce a serial bit stream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Output is serial bit stream with # of 1’s proportional to V</a:t>
            </a:r>
            <a:r>
              <a:rPr lang="en-US" baseline="-25000" dirty="0" smtClean="0"/>
              <a:t>in</a:t>
            </a:r>
            <a:endParaRPr lang="en-US" dirty="0" smtClean="0"/>
          </a:p>
        </p:txBody>
      </p:sp>
      <p:pic>
        <p:nvPicPr>
          <p:cNvPr id="6349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13025"/>
            <a:ext cx="4038600" cy="2624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8100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4267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267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4267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Advantages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algn="just" eaLnBrk="1" hangingPunct="1"/>
            <a:r>
              <a:rPr lang="en-US" smtClean="0"/>
              <a:t>High resolution</a:t>
            </a:r>
          </a:p>
          <a:p>
            <a:pPr algn="just" eaLnBrk="1" hangingPunct="1"/>
            <a:endParaRPr lang="en-US" smtClean="0"/>
          </a:p>
          <a:p>
            <a:pPr algn="just" eaLnBrk="1" hangingPunct="1"/>
            <a:r>
              <a:rPr lang="en-US" smtClean="0"/>
              <a:t>No precision external components needed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1"/>
                </a:solidFill>
              </a:rPr>
              <a:t>Disadvantages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Slow due to oversampling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Dual-Slope type A/D Converter</a:t>
            </a:r>
          </a:p>
        </p:txBody>
      </p:sp>
      <p:sp>
        <p:nvSpPr>
          <p:cNvPr id="66563" name="object 3"/>
          <p:cNvSpPr>
            <a:spLocks noChangeArrowheads="1"/>
          </p:cNvSpPr>
          <p:nvPr/>
        </p:nvSpPr>
        <p:spPr bwMode="auto">
          <a:xfrm>
            <a:off x="685800" y="1676400"/>
            <a:ext cx="7924800" cy="464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8229600" cy="32353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3000" smtClean="0"/>
              <a:t>The sampled signal charges a capacitor for a fixed amount of time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3000" smtClean="0"/>
              <a:t>By integrating over time, noise integrates out of the conversion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3000" smtClean="0"/>
              <a:t>Then the ADC discharges the capacitor at a fixed rate with the counter counts the ADC’s output bits.  A longer discharge time results in a higher count</a:t>
            </a:r>
          </a:p>
        </p:txBody>
      </p:sp>
      <p:pic>
        <p:nvPicPr>
          <p:cNvPr id="141316" name="Picture 4" descr="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7"/>
          <a:stretch>
            <a:fillRect/>
          </a:stretch>
        </p:blipFill>
        <p:spPr bwMode="auto">
          <a:xfrm>
            <a:off x="2624138" y="1452563"/>
            <a:ext cx="381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5" descr="cur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42"/>
          <a:stretch>
            <a:fillRect/>
          </a:stretch>
        </p:blipFill>
        <p:spPr bwMode="auto">
          <a:xfrm>
            <a:off x="2624138" y="1439863"/>
            <a:ext cx="685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6" descr="cur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2"/>
          <a:stretch>
            <a:fillRect/>
          </a:stretch>
        </p:blipFill>
        <p:spPr bwMode="auto">
          <a:xfrm>
            <a:off x="2624138" y="1438275"/>
            <a:ext cx="1143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7" descr="cur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9"/>
          <a:stretch>
            <a:fillRect/>
          </a:stretch>
        </p:blipFill>
        <p:spPr bwMode="auto">
          <a:xfrm>
            <a:off x="2624138" y="1439863"/>
            <a:ext cx="152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0" name="Picture 8" descr="cur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4"/>
          <a:stretch>
            <a:fillRect/>
          </a:stretch>
        </p:blipFill>
        <p:spPr bwMode="auto">
          <a:xfrm>
            <a:off x="2624138" y="1439863"/>
            <a:ext cx="1828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9" descr="cur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439863"/>
            <a:ext cx="2222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 Box 10"/>
          <p:cNvSpPr txBox="1">
            <a:spLocks noChangeArrowheads="1"/>
          </p:cNvSpPr>
          <p:nvPr/>
        </p:nvSpPr>
        <p:spPr bwMode="auto">
          <a:xfrm>
            <a:off x="6527800" y="1143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</a:t>
            </a:r>
          </a:p>
        </p:txBody>
      </p:sp>
      <p:sp>
        <p:nvSpPr>
          <p:cNvPr id="67594" name="Line 11"/>
          <p:cNvSpPr>
            <a:spLocks noChangeShapeType="1"/>
          </p:cNvSpPr>
          <p:nvPr/>
        </p:nvSpPr>
        <p:spPr bwMode="auto">
          <a:xfrm>
            <a:off x="2616200" y="1447800"/>
            <a:ext cx="391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67595" name="Line 12"/>
          <p:cNvSpPr>
            <a:spLocks noChangeShapeType="1"/>
          </p:cNvSpPr>
          <p:nvPr/>
        </p:nvSpPr>
        <p:spPr bwMode="auto">
          <a:xfrm flipV="1">
            <a:off x="2616200" y="91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1930400" y="609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</a:t>
            </a:r>
            <a:r>
              <a:rPr lang="en-US" sz="2400" baseline="-25000">
                <a:latin typeface="Times New Roman" pitchFamily="18" charset="0"/>
              </a:rPr>
              <a:t>in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7597" name="Line 14"/>
          <p:cNvSpPr>
            <a:spLocks noChangeShapeType="1"/>
          </p:cNvSpPr>
          <p:nvPr/>
        </p:nvSpPr>
        <p:spPr bwMode="auto">
          <a:xfrm>
            <a:off x="2616200" y="1447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67598" name="Line 15"/>
          <p:cNvSpPr>
            <a:spLocks noChangeShapeType="1"/>
          </p:cNvSpPr>
          <p:nvPr/>
        </p:nvSpPr>
        <p:spPr bwMode="auto">
          <a:xfrm flipV="1">
            <a:off x="4762500" y="1066800"/>
            <a:ext cx="0" cy="10668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67599" name="Text Box 16"/>
          <p:cNvSpPr txBox="1">
            <a:spLocks noChangeArrowheads="1"/>
          </p:cNvSpPr>
          <p:nvPr/>
        </p:nvSpPr>
        <p:spPr bwMode="auto">
          <a:xfrm>
            <a:off x="3352800" y="9144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</a:rPr>
              <a:t>FIX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7600" name="Line 17"/>
          <p:cNvSpPr>
            <a:spLocks noChangeShapeType="1"/>
          </p:cNvSpPr>
          <p:nvPr/>
        </p:nvSpPr>
        <p:spPr bwMode="auto">
          <a:xfrm>
            <a:off x="3886200" y="1219200"/>
            <a:ext cx="889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 flipH="1">
            <a:off x="2616200" y="1219200"/>
            <a:ext cx="8001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 flipV="1">
            <a:off x="4800600" y="1447800"/>
            <a:ext cx="1295400" cy="6858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 flipV="1">
            <a:off x="6070600" y="1066800"/>
            <a:ext cx="0" cy="3810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67604" name="Text Box 21"/>
          <p:cNvSpPr txBox="1">
            <a:spLocks noChangeArrowheads="1"/>
          </p:cNvSpPr>
          <p:nvPr/>
        </p:nvSpPr>
        <p:spPr bwMode="auto">
          <a:xfrm>
            <a:off x="5156200" y="914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</a:rPr>
              <a:t>meas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7605" name="Line 22"/>
          <p:cNvSpPr>
            <a:spLocks noChangeShapeType="1"/>
          </p:cNvSpPr>
          <p:nvPr/>
        </p:nvSpPr>
        <p:spPr bwMode="auto">
          <a:xfrm>
            <a:off x="5765800" y="1219200"/>
            <a:ext cx="3048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67606" name="Line 23"/>
          <p:cNvSpPr>
            <a:spLocks noChangeShapeType="1"/>
          </p:cNvSpPr>
          <p:nvPr/>
        </p:nvSpPr>
        <p:spPr bwMode="auto">
          <a:xfrm flipH="1">
            <a:off x="4775200" y="1219200"/>
            <a:ext cx="381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141336" name="Line 24"/>
          <p:cNvSpPr>
            <a:spLocks noChangeShapeType="1"/>
          </p:cNvSpPr>
          <p:nvPr/>
        </p:nvSpPr>
        <p:spPr bwMode="auto">
          <a:xfrm flipV="1">
            <a:off x="4800600" y="2025650"/>
            <a:ext cx="203200" cy="10795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141337" name="Line 25"/>
          <p:cNvSpPr>
            <a:spLocks noChangeShapeType="1"/>
          </p:cNvSpPr>
          <p:nvPr/>
        </p:nvSpPr>
        <p:spPr bwMode="auto">
          <a:xfrm flipV="1">
            <a:off x="4800600" y="1939925"/>
            <a:ext cx="365125" cy="19367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141338" name="Line 26"/>
          <p:cNvSpPr>
            <a:spLocks noChangeShapeType="1"/>
          </p:cNvSpPr>
          <p:nvPr/>
        </p:nvSpPr>
        <p:spPr bwMode="auto">
          <a:xfrm flipV="1">
            <a:off x="4800600" y="1843088"/>
            <a:ext cx="547688" cy="290512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141339" name="Line 27"/>
          <p:cNvSpPr>
            <a:spLocks noChangeShapeType="1"/>
          </p:cNvSpPr>
          <p:nvPr/>
        </p:nvSpPr>
        <p:spPr bwMode="auto">
          <a:xfrm flipV="1">
            <a:off x="4800600" y="1689100"/>
            <a:ext cx="838200" cy="4445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141340" name="Line 28"/>
          <p:cNvSpPr>
            <a:spLocks noChangeShapeType="1"/>
          </p:cNvSpPr>
          <p:nvPr/>
        </p:nvSpPr>
        <p:spPr bwMode="auto">
          <a:xfrm flipV="1">
            <a:off x="4800600" y="1658938"/>
            <a:ext cx="896938" cy="474662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  <p:sp>
        <p:nvSpPr>
          <p:cNvPr id="141341" name="Line 29"/>
          <p:cNvSpPr>
            <a:spLocks noChangeShapeType="1"/>
          </p:cNvSpPr>
          <p:nvPr/>
        </p:nvSpPr>
        <p:spPr bwMode="auto">
          <a:xfrm flipV="1">
            <a:off x="4808538" y="1563688"/>
            <a:ext cx="1077912" cy="569912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1" grpId="0" animBg="1"/>
      <p:bldP spid="141336" grpId="0" animBg="1"/>
      <p:bldP spid="141337" grpId="0" animBg="1"/>
      <p:bldP spid="141338" grpId="0" animBg="1"/>
      <p:bldP spid="141339" grpId="0" animBg="1"/>
      <p:bldP spid="141340" grpId="0" animBg="1"/>
      <p:bldP spid="1413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DIGITAL-TO-ANALOG (D/A) CONVERSION</a:t>
            </a:r>
            <a:endParaRPr lang="en-IN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000" smtClean="0"/>
              <a:t>Basically, D/A conversion is the process of converting a value represented in digital code, such as straight binary or BCD, into a voltage or current which is proportional to the digital value.</a:t>
            </a:r>
          </a:p>
          <a:p>
            <a:pPr algn="just" eaLnBrk="1" hangingPunct="1"/>
            <a:r>
              <a:rPr lang="en-US" sz="3000" smtClean="0"/>
              <a:t>Figure shows the symbol for a typical 4-bit D/A converter.</a:t>
            </a:r>
          </a:p>
          <a:p>
            <a:endParaRPr lang="en-IN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114800"/>
            <a:ext cx="3714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hlink"/>
                </a:solidFill>
              </a:rPr>
              <a:t>Advantages</a:t>
            </a:r>
          </a:p>
          <a:p>
            <a:pPr eaLnBrk="1" hangingPunct="1"/>
            <a:r>
              <a:rPr lang="en-US" smtClean="0"/>
              <a:t>Input signal is averaged</a:t>
            </a:r>
          </a:p>
          <a:p>
            <a:pPr eaLnBrk="1" hangingPunct="1"/>
            <a:r>
              <a:rPr lang="en-US" smtClean="0"/>
              <a:t>Greater noise immunity than other ADC types</a:t>
            </a:r>
          </a:p>
          <a:p>
            <a:pPr eaLnBrk="1" hangingPunct="1"/>
            <a:r>
              <a:rPr lang="en-US" smtClean="0"/>
              <a:t>High accuracy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1"/>
                </a:solidFill>
              </a:rPr>
              <a:t>Disadvantages</a:t>
            </a:r>
          </a:p>
          <a:p>
            <a:pPr eaLnBrk="1" hangingPunct="1"/>
            <a:r>
              <a:rPr lang="en-US" smtClean="0"/>
              <a:t>Slow</a:t>
            </a:r>
          </a:p>
          <a:p>
            <a:pPr eaLnBrk="1" hangingPunct="1"/>
            <a:r>
              <a:rPr lang="en-US" smtClean="0"/>
              <a:t>High precision external components required to achieve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219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2060"/>
                </a:solidFill>
              </a:rPr>
              <a:t>Successive-Approximation type A/D Converter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000" smtClean="0"/>
              <a:t>A Successive Approximation Register (SAR) is added to the circuit.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000" smtClean="0"/>
              <a:t>Instead of counting up in binary sequence, this register counts by trying all values of bits starting with the MSB and finishing at the LSB.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000" smtClean="0"/>
              <a:t>The register monitors the comparators output to see if the binary count is greater or less than the analog signal input and adjusts the bits accordingly.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bject 3"/>
          <p:cNvSpPr>
            <a:spLocks noChangeArrowheads="1"/>
          </p:cNvSpPr>
          <p:nvPr/>
        </p:nvSpPr>
        <p:spPr bwMode="auto">
          <a:xfrm>
            <a:off x="381000" y="117475"/>
            <a:ext cx="6324600" cy="381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3862388"/>
            <a:ext cx="428942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chemeClr val="hlink"/>
                </a:solidFill>
              </a:rPr>
              <a:t>Advantages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smtClean="0">
              <a:solidFill>
                <a:schemeClr val="hlink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200" smtClean="0"/>
              <a:t>Capable of high speed and reliable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200" smtClean="0"/>
              <a:t>Medium accuracy compared to other ADC types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200" smtClean="0"/>
              <a:t>Good tradeoff between speed and cost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200" smtClean="0"/>
              <a:t>Capable of outputting the binary number in serial (one bit at a time) format.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chemeClr val="accent1"/>
                </a:solidFill>
              </a:rPr>
              <a:t>Disadvantages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smtClean="0">
              <a:solidFill>
                <a:schemeClr val="accent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200" smtClean="0"/>
              <a:t>Higher resolution successive approximation ADC’s will be slower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200" smtClean="0"/>
              <a:t>Speed limited to ~5Msps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8674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8659" name="Group 3"/>
          <p:cNvGraphicFramePr>
            <a:graphicFrameLocks noGrp="1"/>
          </p:cNvGraphicFramePr>
          <p:nvPr/>
        </p:nvGraphicFramePr>
        <p:xfrm>
          <a:off x="1600200" y="4343400"/>
          <a:ext cx="5991225" cy="1827213"/>
        </p:xfrm>
        <a:graphic>
          <a:graphicData uri="http://schemas.openxmlformats.org/drawingml/2006/table">
            <a:tbl>
              <a:tblPr/>
              <a:tblGrid>
                <a:gridCol w="2114550"/>
                <a:gridCol w="1909763"/>
                <a:gridCol w="19669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Speed (relative)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(relative)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Dual Slope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Fast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Successive Appox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– Fast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Sigma-Delta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1231900" y="381000"/>
            <a:ext cx="676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ADC Types Comparison</a:t>
            </a:r>
            <a:endParaRPr lang="fr-FR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spc="-4" dirty="0" smtClean="0">
                <a:solidFill>
                  <a:srgbClr val="002060"/>
                </a:solidFill>
              </a:rPr>
              <a:t>Applicat</a:t>
            </a:r>
            <a:r>
              <a:rPr lang="en-IN" dirty="0" smtClean="0">
                <a:solidFill>
                  <a:srgbClr val="002060"/>
                </a:solidFill>
              </a:rPr>
              <a:t>i</a:t>
            </a:r>
            <a:r>
              <a:rPr lang="en-IN" spc="-4" dirty="0" smtClean="0">
                <a:solidFill>
                  <a:srgbClr val="002060"/>
                </a:solidFill>
              </a:rPr>
              <a:t>on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spc="-4" dirty="0" smtClean="0">
                <a:solidFill>
                  <a:srgbClr val="002060"/>
                </a:solidFill>
              </a:rPr>
              <a:t>of </a:t>
            </a:r>
            <a:r>
              <a:rPr lang="en-IN" spc="-9" dirty="0" smtClean="0">
                <a:solidFill>
                  <a:srgbClr val="002060"/>
                </a:solidFill>
              </a:rPr>
              <a:t>ADC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000" smtClean="0">
                <a:cs typeface="Arial" charset="0"/>
              </a:rPr>
              <a:t>ADC are used virtually everywhere where an  analog signal has to be processed, stored, or  transported in digital form.</a:t>
            </a:r>
          </a:p>
          <a:p>
            <a:pPr algn="just"/>
            <a:r>
              <a:rPr lang="en-US" sz="3000" smtClean="0">
                <a:cs typeface="Arial" charset="0"/>
              </a:rPr>
              <a:t>Some examples of ADC usage are digital volt  meters, cell phone, thermocouples, and  digital oscilloscope.</a:t>
            </a:r>
          </a:p>
          <a:p>
            <a:pPr algn="just"/>
            <a:r>
              <a:rPr lang="en-US" sz="3000" smtClean="0">
                <a:cs typeface="Arial" charset="0"/>
              </a:rPr>
              <a:t>Microcontrollers commonly use 8, 10, 12, or  16 bit ADCs, our micro controller uses an 8 or  10 bit ADC.</a:t>
            </a:r>
          </a:p>
          <a:p>
            <a:endParaRPr lang="en-US" smtClean="0">
              <a:cs typeface="Arial" charset="0"/>
            </a:endParaRPr>
          </a:p>
          <a:p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1604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just" eaLnBrk="1" hangingPunct="1"/>
            <a:r>
              <a:rPr lang="en-US" sz="3000" smtClean="0"/>
              <a:t>The analog output voltage V</a:t>
            </a:r>
            <a:r>
              <a:rPr lang="en-US" sz="3000" baseline="-25000" smtClean="0"/>
              <a:t>out</a:t>
            </a:r>
            <a:r>
              <a:rPr lang="en-US" sz="3000" smtClean="0"/>
              <a:t> is proportional to the input binary number is,</a:t>
            </a:r>
          </a:p>
          <a:p>
            <a:pPr algn="just" eaLnBrk="1" hangingPunct="1">
              <a:buFont typeface="Arial" charset="0"/>
              <a:buNone/>
            </a:pPr>
            <a:r>
              <a:rPr lang="en-US" sz="3000" smtClean="0"/>
              <a:t>			Analog output = </a:t>
            </a:r>
            <a:r>
              <a:rPr lang="en-US" sz="3000" i="1" smtClean="0"/>
              <a:t>K </a:t>
            </a:r>
            <a:r>
              <a:rPr lang="en-US" sz="3000" smtClean="0"/>
              <a:t>× digital input</a:t>
            </a:r>
          </a:p>
          <a:p>
            <a:pPr algn="just" eaLnBrk="1" hangingPunct="1">
              <a:buFont typeface="Arial" charset="0"/>
              <a:buNone/>
            </a:pPr>
            <a:r>
              <a:rPr lang="en-US" sz="3000" smtClean="0"/>
              <a:t>	Where </a:t>
            </a:r>
            <a:r>
              <a:rPr lang="en-US" sz="3000" i="1" smtClean="0"/>
              <a:t>K</a:t>
            </a:r>
            <a:r>
              <a:rPr lang="en-US" sz="3000" smtClean="0"/>
              <a:t> is the proportionality factor and is a constant value for a given DAC.</a:t>
            </a:r>
          </a:p>
          <a:p>
            <a:pPr eaLnBrk="1" hangingPunct="1"/>
            <a:endParaRPr lang="en-US" smtClean="0"/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819400"/>
            <a:ext cx="72104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Parameters of DAC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z="3000" smtClean="0"/>
              <a:t>Resolution (step size)</a:t>
            </a:r>
          </a:p>
          <a:p>
            <a:pPr eaLnBrk="1" hangingPunct="1">
              <a:buFontTx/>
              <a:buChar char="•"/>
            </a:pPr>
            <a:r>
              <a:rPr lang="en-US" sz="3000" smtClean="0"/>
              <a:t>Speed</a:t>
            </a:r>
          </a:p>
          <a:p>
            <a:pPr eaLnBrk="1" hangingPunct="1">
              <a:buFontTx/>
              <a:buChar char="•"/>
            </a:pPr>
            <a:r>
              <a:rPr lang="en-US" sz="3000" smtClean="0"/>
              <a:t>Linearity</a:t>
            </a:r>
          </a:p>
          <a:p>
            <a:pPr eaLnBrk="1" hangingPunct="1">
              <a:buFontTx/>
              <a:buChar char="•"/>
            </a:pPr>
            <a:r>
              <a:rPr lang="en-US" sz="3000" smtClean="0"/>
              <a:t>Settling Time</a:t>
            </a:r>
          </a:p>
          <a:p>
            <a:pPr eaLnBrk="1" hangingPunct="1">
              <a:buFontTx/>
              <a:buChar char="•"/>
            </a:pPr>
            <a:r>
              <a:rPr lang="en-US" sz="3000" smtClean="0"/>
              <a:t>Reference Voltages</a:t>
            </a:r>
          </a:p>
          <a:p>
            <a:pPr eaLnBrk="1" hangingPunct="1">
              <a:buFontTx/>
              <a:buChar char="•"/>
            </a:pPr>
            <a:r>
              <a:rPr lang="en-US" sz="3000" smtClean="0"/>
              <a:t>Errors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002060"/>
                </a:solidFill>
              </a:rPr>
              <a:t>Resolution (step size)</a:t>
            </a:r>
            <a:endParaRPr lang="en-IN" sz="40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000" dirty="0" smtClean="0"/>
              <a:t>The resolution of a DAC is defined as the smallest change that can occur in an analog output as a result of a change in the digital input.</a:t>
            </a:r>
          </a:p>
          <a:p>
            <a:pPr algn="just"/>
            <a:r>
              <a:rPr lang="en-US" sz="3000" dirty="0" smtClean="0"/>
              <a:t>The resolution of a DAC is also defined as the reciprocal of the number of discrete steps in the full-scale output of the DAC.</a:t>
            </a:r>
          </a:p>
          <a:p>
            <a:pPr algn="just"/>
            <a:r>
              <a:rPr lang="en-US" sz="3000" dirty="0" smtClean="0"/>
              <a:t>The resolution is always equal to the weight of the LSB and is also referred to as the </a:t>
            </a:r>
            <a:r>
              <a:rPr lang="en-US" sz="3000" i="1" dirty="0" smtClean="0"/>
              <a:t>step size</a:t>
            </a:r>
            <a:r>
              <a:rPr lang="en-US" sz="3000" dirty="0" smtClean="0"/>
              <a:t>.</a:t>
            </a:r>
            <a:endParaRPr lang="en-IN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1856</Words>
  <Application>Microsoft Office PowerPoint</Application>
  <PresentationFormat>On-screen Show (4:3)</PresentationFormat>
  <Paragraphs>370</Paragraphs>
  <Slides>65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Office Theme</vt:lpstr>
      <vt:lpstr>Chart</vt:lpstr>
      <vt:lpstr>Equation</vt:lpstr>
      <vt:lpstr>ANALOG-TO-DIGITAL AND DIGITAL-TO-ANALOG CONVERTERS</vt:lpstr>
      <vt:lpstr>INTRODUCTION</vt:lpstr>
      <vt:lpstr>PowerPoint Presentation</vt:lpstr>
      <vt:lpstr>PowerPoint Presentation</vt:lpstr>
      <vt:lpstr>PowerPoint Presentation</vt:lpstr>
      <vt:lpstr>DIGITAL-TO-ANALOG (D/A) CONVERSION</vt:lpstr>
      <vt:lpstr>PowerPoint Presentation</vt:lpstr>
      <vt:lpstr>Parameters of DAC</vt:lpstr>
      <vt:lpstr>Resolution (step size)</vt:lpstr>
      <vt:lpstr>PowerPoint Presentation</vt:lpstr>
      <vt:lpstr>PowerPoint Presentation</vt:lpstr>
      <vt:lpstr>PowerPoint Presentation</vt:lpstr>
      <vt:lpstr>Speed</vt:lpstr>
      <vt:lpstr>Linearity</vt:lpstr>
      <vt:lpstr>PowerPoint Presentation</vt:lpstr>
      <vt:lpstr>Settling Time</vt:lpstr>
      <vt:lpstr>Reference Voltages</vt:lpstr>
      <vt:lpstr>Types of Errors Associated with DACs</vt:lpstr>
      <vt:lpstr>Gain Error</vt:lpstr>
      <vt:lpstr>Offset Error</vt:lpstr>
      <vt:lpstr>Full Scale Error</vt:lpstr>
      <vt:lpstr>Resolution Error</vt:lpstr>
      <vt:lpstr>Non-Linearity Error</vt:lpstr>
      <vt:lpstr>Non-Monotonic Error</vt:lpstr>
      <vt:lpstr>Settling Time and Overshoot Error</vt:lpstr>
      <vt:lpstr>Types of DACs</vt:lpstr>
      <vt:lpstr>Binary Weighted Resistor Type DAC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R-2R Ladder Type DAC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DAC</vt:lpstr>
      <vt:lpstr>ANALOG-TO-DIGITAL (A/D) CONVERSION</vt:lpstr>
      <vt:lpstr>ADC process</vt:lpstr>
      <vt:lpstr>Sampling and  Holding</vt:lpstr>
      <vt:lpstr>Quantizing and Encoding</vt:lpstr>
      <vt:lpstr>PowerPoint Presentation</vt:lpstr>
      <vt:lpstr>PowerPoint Presentation</vt:lpstr>
      <vt:lpstr>Accuracy of A/D Conversion</vt:lpstr>
      <vt:lpstr>PowerPoint Presentation</vt:lpstr>
      <vt:lpstr>A/D Converter Types</vt:lpstr>
      <vt:lpstr>Flash type A/D Converter</vt:lpstr>
      <vt:lpstr>PowerPoint Presentation</vt:lpstr>
      <vt:lpstr>PowerPoint Presentation</vt:lpstr>
      <vt:lpstr>PowerPoint Presentation</vt:lpstr>
      <vt:lpstr>Sigma-Delta type A/D Converter</vt:lpstr>
      <vt:lpstr>PowerPoint Presentation</vt:lpstr>
      <vt:lpstr>PowerPoint Presentation</vt:lpstr>
      <vt:lpstr>Dual-Slope type A/D Converter</vt:lpstr>
      <vt:lpstr>PowerPoint Presentation</vt:lpstr>
      <vt:lpstr>PowerPoint Presentation</vt:lpstr>
      <vt:lpstr>Successive-Approximation type A/D Converter</vt:lpstr>
      <vt:lpstr>PowerPoint Presentation</vt:lpstr>
      <vt:lpstr>PowerPoint Presentation</vt:lpstr>
      <vt:lpstr>PowerPoint Presentation</vt:lpstr>
      <vt:lpstr>Application of ADC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to Analog Converters (DAC)</dc:title>
  <dc:creator>Lee Huynh</dc:creator>
  <cp:lastModifiedBy>staff</cp:lastModifiedBy>
  <cp:revision>103</cp:revision>
  <dcterms:created xsi:type="dcterms:W3CDTF">2006-03-13T16:57:08Z</dcterms:created>
  <dcterms:modified xsi:type="dcterms:W3CDTF">2020-12-09T04:05:18Z</dcterms:modified>
</cp:coreProperties>
</file>